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305" r:id="rId3"/>
    <p:sldId id="308" r:id="rId4"/>
    <p:sldId id="306" r:id="rId5"/>
    <p:sldId id="307" r:id="rId6"/>
    <p:sldId id="258" r:id="rId7"/>
    <p:sldId id="267" r:id="rId8"/>
    <p:sldId id="260" r:id="rId9"/>
    <p:sldId id="261" r:id="rId10"/>
    <p:sldId id="269" r:id="rId11"/>
    <p:sldId id="270" r:id="rId12"/>
    <p:sldId id="309" r:id="rId13"/>
    <p:sldId id="273" r:id="rId14"/>
    <p:sldId id="274" r:id="rId15"/>
    <p:sldId id="275" r:id="rId16"/>
    <p:sldId id="276" r:id="rId17"/>
    <p:sldId id="277" r:id="rId18"/>
    <p:sldId id="298" r:id="rId19"/>
    <p:sldId id="280" r:id="rId20"/>
    <p:sldId id="300" r:id="rId21"/>
    <p:sldId id="281" r:id="rId22"/>
    <p:sldId id="311" r:id="rId23"/>
    <p:sldId id="282" r:id="rId24"/>
    <p:sldId id="283" r:id="rId25"/>
    <p:sldId id="304" r:id="rId26"/>
    <p:sldId id="312" r:id="rId27"/>
    <p:sldId id="314" r:id="rId28"/>
    <p:sldId id="286" r:id="rId29"/>
    <p:sldId id="310" r:id="rId30"/>
    <p:sldId id="287" r:id="rId31"/>
    <p:sldId id="288" r:id="rId32"/>
    <p:sldId id="289" r:id="rId33"/>
    <p:sldId id="290" r:id="rId34"/>
    <p:sldId id="315" r:id="rId35"/>
    <p:sldId id="317" r:id="rId36"/>
    <p:sldId id="319" r:id="rId37"/>
    <p:sldId id="316" r:id="rId38"/>
    <p:sldId id="302" r:id="rId39"/>
    <p:sldId id="291" r:id="rId40"/>
    <p:sldId id="293" r:id="rId41"/>
    <p:sldId id="294" r:id="rId4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533E9-158A-4047-A39B-B708E46BF81D}" type="datetimeFigureOut">
              <a:rPr lang="en-US" smtClean="0"/>
              <a:pPr/>
              <a:t>10/30/2022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9FBD6-D59C-4DA6-8A1E-A8FF068EFCB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4318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E9B891E-D798-4FBF-BB87-009823F2B837}" type="datetimeFigureOut">
              <a:rPr lang="en-US" smtClean="0"/>
              <a:pPr/>
              <a:t>10/30/2022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E33D57B-921B-436D-928F-68B6EE7AE69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2122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8AF0-1195-4CA6-BC1E-8FFB003CD67E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16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7C07-95D1-4165-A374-C3649FA524DD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623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C6BB-10CE-4387-8B28-CA20EBE17C66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269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ACC3B-A4B9-4C38-BDCB-ADC3880B559A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377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6072-6CD7-41D3-AB29-BB98BD61A878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68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E84B-06DE-4F6E-A8D8-244592CD42AF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93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B1901-1AC8-4715-A6C6-40D54E9BB6EF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19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1B7E-8248-4F2E-855F-4BEB0300775B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049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1CB5-01CC-4C07-831E-882BD670D923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518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9385-9004-4D08-A6BD-4A5277C337FD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584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CB84-5FFB-411E-A1A5-C37FC09BB34E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688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9D0FD-3248-47DB-A9A4-858799D56616}" type="datetime1">
              <a:rPr lang="en-US" smtClean="0"/>
              <a:pPr/>
              <a:t>10/30/2022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10EC8-1222-4943-A60F-38A432CE8D2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814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312368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 smtClean="0">
                <a:solidFill>
                  <a:srgbClr val="C00000"/>
                </a:solidFill>
                <a:ea typeface="Calibri"/>
                <a:cs typeface="Times New Roman"/>
              </a:rPr>
              <a:t/>
            </a:r>
            <a:br>
              <a:rPr lang="en-US" b="1" dirty="0" smtClean="0">
                <a:solidFill>
                  <a:srgbClr val="C00000"/>
                </a:solidFill>
                <a:ea typeface="Calibri"/>
                <a:cs typeface="Times New Roman"/>
              </a:rPr>
            </a:br>
            <a:r>
              <a:rPr lang="en-US" b="1" dirty="0" smtClean="0">
                <a:solidFill>
                  <a:srgbClr val="C00000"/>
                </a:solidFill>
                <a:ea typeface="Calibri"/>
                <a:cs typeface="Times New Roman"/>
              </a:rPr>
              <a:t>INEQUALITIES</a:t>
            </a:r>
            <a:r>
              <a:rPr lang="en-US" b="1" dirty="0">
                <a:solidFill>
                  <a:srgbClr val="C00000"/>
                </a:solidFill>
                <a:ea typeface="Calibri"/>
                <a:cs typeface="Times New Roman"/>
              </a:rPr>
              <a:t>,</a:t>
            </a:r>
            <a:r>
              <a:rPr lang="en-US" sz="1400" dirty="0">
                <a:ea typeface="Calibri"/>
                <a:cs typeface="Times New Roman"/>
              </a:rPr>
              <a:t/>
            </a:r>
            <a:br>
              <a:rPr lang="en-US" sz="1400" dirty="0">
                <a:ea typeface="Calibri"/>
                <a:cs typeface="Times New Roman"/>
              </a:rPr>
            </a:br>
            <a:r>
              <a:rPr lang="en-US" b="1" dirty="0" smtClean="0">
                <a:solidFill>
                  <a:srgbClr val="C00000"/>
                </a:solidFill>
                <a:ea typeface="Calibri"/>
                <a:cs typeface="Times New Roman"/>
              </a:rPr>
              <a:t>THE </a:t>
            </a:r>
            <a:r>
              <a:rPr lang="en-US" b="1" dirty="0">
                <a:solidFill>
                  <a:srgbClr val="C00000"/>
                </a:solidFill>
                <a:ea typeface="Calibri"/>
                <a:cs typeface="Times New Roman"/>
              </a:rPr>
              <a:t>IDEA OF </a:t>
            </a:r>
            <a:r>
              <a:rPr lang="en-US" b="1" dirty="0" smtClean="0">
                <a:solidFill>
                  <a:srgbClr val="C00000"/>
                </a:solidFill>
                <a:ea typeface="Calibri"/>
                <a:cs typeface="Times New Roman"/>
              </a:rPr>
              <a:t>JUSTICE</a:t>
            </a:r>
            <a:br>
              <a:rPr lang="en-US" b="1" dirty="0" smtClean="0">
                <a:solidFill>
                  <a:srgbClr val="C00000"/>
                </a:solidFill>
                <a:ea typeface="Calibri"/>
                <a:cs typeface="Times New Roman"/>
              </a:rPr>
            </a:br>
            <a:r>
              <a:rPr lang="en-US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and the foundation of corporate governance </a:t>
            </a:r>
            <a:r>
              <a:rPr lang="en-US" b="1" dirty="0">
                <a:solidFill>
                  <a:srgbClr val="C00000"/>
                </a:solidFill>
                <a:ea typeface="Calibri"/>
                <a:cs typeface="Times New Roman"/>
              </a:rPr>
              <a:t/>
            </a:r>
            <a:br>
              <a:rPr lang="en-US" b="1" dirty="0">
                <a:solidFill>
                  <a:srgbClr val="C00000"/>
                </a:solidFill>
                <a:ea typeface="Calibri"/>
                <a:cs typeface="Times New Roman"/>
              </a:rPr>
            </a:br>
            <a:endParaRPr lang="en-US" sz="31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Lorenzo Sacconi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University of </a:t>
            </a:r>
            <a:r>
              <a:rPr lang="en-US" sz="2800" b="1" dirty="0" smtClean="0">
                <a:solidFill>
                  <a:schemeClr val="tx1"/>
                </a:solidFill>
              </a:rPr>
              <a:t>Milan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364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Explaining the Japanese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case (</a:t>
            </a:r>
            <a:r>
              <a:rPr lang="en-US" sz="3200" b="1" cap="all" dirty="0" err="1" smtClean="0">
                <a:solidFill>
                  <a:srgbClr val="C00000"/>
                </a:solidFill>
                <a:ea typeface="Calibri"/>
                <a:cs typeface="Times New Roman"/>
              </a:rPr>
              <a:t>aoki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)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976664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  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variety  of corporate gov. models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Historically 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 the “typical” Japanese  CG was characterized by mutual co-essentiality of M and W with banks playing the role of a supervisor</a:t>
            </a:r>
            <a:r>
              <a:rPr lang="en-US" sz="2800" dirty="0">
                <a:solidFill>
                  <a:schemeClr val="bg1">
                    <a:lumMod val="85000"/>
                  </a:schemeClr>
                </a:solidFill>
              </a:rPr>
              <a:t>.  </a:t>
            </a:r>
          </a:p>
          <a:p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Restructuring occurred in Japan from the  ’90, and  created a mixed landscape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.  </a:t>
            </a:r>
            <a:endParaRPr lang="en-US" sz="1600" dirty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Banks reduced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their role </a:t>
            </a:r>
            <a:endParaRPr lang="en-US" sz="900" dirty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Under the pressure of the </a:t>
            </a:r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Shareholder Value Myth 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part of companies adopted the </a:t>
            </a:r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hierarchical Anglo-Saxon  model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 (unilateral control of investors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)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en-US" sz="800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But mostly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 innovative enterprises  (Toyota,  Sony etc.) invented </a:t>
            </a: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a hybrid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: 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co-essentiality of  M and  W was kept (life-long contracts) 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with institutional </a:t>
            </a:r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investors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playing a role 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of </a:t>
            </a:r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monitor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, </a:t>
            </a:r>
          </a:p>
          <a:p>
            <a:pPr lvl="1"/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but </a:t>
            </a:r>
            <a:r>
              <a:rPr lang="en-US" sz="2900" b="1" dirty="0">
                <a:solidFill>
                  <a:schemeClr val="bg1">
                    <a:lumMod val="85000"/>
                  </a:schemeClr>
                </a:solidFill>
              </a:rPr>
              <a:t>not exercising internal authority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 (shared by manager with workers)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93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252536" y="404664"/>
            <a:ext cx="9396536" cy="576064"/>
          </a:xfrm>
        </p:spPr>
        <p:txBody>
          <a:bodyPr>
            <a:normAutofit fontScale="90000"/>
          </a:bodyPr>
          <a:lstStyle/>
          <a:p>
            <a:r>
              <a:rPr lang="en-US" sz="2700" b="1" cap="all" dirty="0">
                <a:solidFill>
                  <a:srgbClr val="C00000"/>
                </a:solidFill>
                <a:ea typeface="Calibri"/>
                <a:cs typeface="Times New Roman"/>
              </a:rPr>
              <a:t>Explaining the Japanese case</a:t>
            </a: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: </a:t>
            </a:r>
            <a:r>
              <a:rPr lang="en-US" sz="3200" b="1" cap="all" dirty="0" smtClean="0">
                <a:solidFill>
                  <a:srgbClr val="C00000"/>
                </a:solidFill>
              </a:rPr>
              <a:t>Effects </a:t>
            </a:r>
            <a:r>
              <a:rPr lang="en-US" sz="3200" b="1" cap="all" dirty="0">
                <a:solidFill>
                  <a:srgbClr val="C00000"/>
                </a:solidFill>
              </a:rPr>
              <a:t>on inequality</a:t>
            </a:r>
            <a:r>
              <a:rPr lang="it-IT" sz="3200" dirty="0"/>
              <a:t/>
            </a:r>
            <a:br>
              <a:rPr lang="it-IT" sz="3200" dirty="0"/>
            </a:b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980728"/>
            <a:ext cx="8507288" cy="5544616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bg1">
                    <a:lumMod val="85000"/>
                  </a:schemeClr>
                </a:solidFill>
              </a:rPr>
              <a:t>Inside mostly productive enterprises</a:t>
            </a:r>
            <a:r>
              <a:rPr lang="en-US" sz="2800" dirty="0">
                <a:solidFill>
                  <a:schemeClr val="bg1">
                    <a:lumMod val="85000"/>
                  </a:schemeClr>
                </a:solidFill>
              </a:rPr>
              <a:t> income inequality</a:t>
            </a:r>
            <a:r>
              <a:rPr lang="en-US" sz="2800" b="1" dirty="0">
                <a:solidFill>
                  <a:schemeClr val="bg1">
                    <a:lumMod val="85000"/>
                  </a:schemeClr>
                </a:solidFill>
              </a:rPr>
              <a:t> was kept  low </a:t>
            </a:r>
            <a:r>
              <a:rPr lang="en-US" sz="2800" dirty="0">
                <a:solidFill>
                  <a:schemeClr val="bg1">
                    <a:lumMod val="85000"/>
                  </a:schemeClr>
                </a:solidFill>
              </a:rPr>
              <a:t>(comparatively to US):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>
                    <a:lumMod val="85000"/>
                  </a:schemeClr>
                </a:solidFill>
              </a:rPr>
              <a:t>this contribute to </a:t>
            </a:r>
            <a:r>
              <a:rPr lang="en-US" sz="2600" b="1" dirty="0">
                <a:solidFill>
                  <a:schemeClr val="bg1">
                    <a:lumMod val="85000"/>
                  </a:schemeClr>
                </a:solidFill>
              </a:rPr>
              <a:t>low market income inequality</a:t>
            </a:r>
            <a:r>
              <a:rPr lang="en-US" sz="2600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  <a:p>
            <a:pPr lvl="0">
              <a:spcBef>
                <a:spcPts val="600"/>
              </a:spcBef>
            </a:pPr>
            <a:r>
              <a:rPr lang="en-US" sz="2800" dirty="0">
                <a:solidFill>
                  <a:schemeClr val="bg1">
                    <a:lumMod val="85000"/>
                  </a:schemeClr>
                </a:solidFill>
              </a:rPr>
              <a:t>But these corporation </a:t>
            </a:r>
            <a:r>
              <a:rPr lang="en-US" sz="2800" b="1" dirty="0">
                <a:solidFill>
                  <a:schemeClr val="bg1">
                    <a:lumMod val="85000"/>
                  </a:schemeClr>
                </a:solidFill>
              </a:rPr>
              <a:t>was not alone in the corporate landscape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: 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500" dirty="0">
                <a:solidFill>
                  <a:schemeClr val="bg1">
                    <a:lumMod val="85000"/>
                  </a:schemeClr>
                </a:solidFill>
              </a:rPr>
              <a:t>inequality  occurred because of </a:t>
            </a:r>
            <a:r>
              <a:rPr lang="en-US" sz="2500" b="1" dirty="0">
                <a:solidFill>
                  <a:schemeClr val="bg1">
                    <a:lumMod val="85000"/>
                  </a:schemeClr>
                </a:solidFill>
              </a:rPr>
              <a:t>the dualism</a:t>
            </a:r>
            <a:r>
              <a:rPr lang="en-US" sz="2500" dirty="0">
                <a:solidFill>
                  <a:schemeClr val="bg1">
                    <a:lumMod val="85000"/>
                  </a:schemeClr>
                </a:solidFill>
              </a:rPr>
              <a:t> of governance models and labor market contracts </a:t>
            </a:r>
          </a:p>
          <a:p>
            <a:pPr lvl="0"/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Quite paradoxically</a:t>
            </a:r>
          </a:p>
          <a:p>
            <a:pPr lvl="1"/>
            <a:r>
              <a:rPr lang="en-US" sz="2600" dirty="0">
                <a:solidFill>
                  <a:schemeClr val="bg1">
                    <a:lumMod val="85000"/>
                  </a:schemeClr>
                </a:solidFill>
              </a:rPr>
              <a:t> the </a:t>
            </a:r>
            <a:r>
              <a:rPr lang="en-US" sz="2600" b="1" dirty="0">
                <a:solidFill>
                  <a:schemeClr val="bg1">
                    <a:lumMod val="85000"/>
                  </a:schemeClr>
                </a:solidFill>
              </a:rPr>
              <a:t>most productive</a:t>
            </a:r>
            <a:r>
              <a:rPr lang="en-US" sz="2600" dirty="0">
                <a:solidFill>
                  <a:schemeClr val="bg1">
                    <a:lumMod val="85000"/>
                  </a:schemeClr>
                </a:solidFill>
              </a:rPr>
              <a:t> (high tech) </a:t>
            </a:r>
            <a:r>
              <a:rPr lang="en-US" sz="2600" b="1" dirty="0">
                <a:solidFill>
                  <a:schemeClr val="bg1">
                    <a:lumMod val="85000"/>
                  </a:schemeClr>
                </a:solidFill>
              </a:rPr>
              <a:t>were less unequal within themselves </a:t>
            </a:r>
            <a:r>
              <a:rPr lang="en-US" sz="2600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  <a:p>
            <a:pPr lvl="1"/>
            <a:r>
              <a:rPr lang="en-US" sz="2600" b="1" dirty="0">
                <a:solidFill>
                  <a:schemeClr val="bg1">
                    <a:lumMod val="85000"/>
                  </a:schemeClr>
                </a:solidFill>
              </a:rPr>
              <a:t>but</a:t>
            </a:r>
            <a:r>
              <a:rPr lang="en-US" sz="2600" dirty="0">
                <a:solidFill>
                  <a:schemeClr val="bg1">
                    <a:lumMod val="85000"/>
                  </a:schemeClr>
                </a:solidFill>
              </a:rPr>
              <a:t> inequalities emerged </a:t>
            </a:r>
            <a:r>
              <a:rPr lang="en-US" sz="2600" b="1" dirty="0">
                <a:solidFill>
                  <a:schemeClr val="bg1">
                    <a:lumMod val="85000"/>
                  </a:schemeClr>
                </a:solidFill>
              </a:rPr>
              <a:t>with respect </a:t>
            </a:r>
            <a:r>
              <a:rPr lang="en-US" sz="2600" dirty="0">
                <a:solidFill>
                  <a:schemeClr val="bg1">
                    <a:lumMod val="85000"/>
                  </a:schemeClr>
                </a:solidFill>
              </a:rPr>
              <a:t>to the less productive and more hierarchical part of the corporate landscape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. </a:t>
            </a:r>
            <a:endParaRPr lang="en-US" sz="800" dirty="0">
              <a:solidFill>
                <a:schemeClr val="bg1">
                  <a:lumMod val="8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93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>
                <a:solidFill>
                  <a:srgbClr val="C00000"/>
                </a:solidFill>
              </a:rPr>
              <a:t>Summing up to this point</a:t>
            </a:r>
            <a:endParaRPr lang="en-GB" sz="4000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6093296"/>
          </a:xfrm>
        </p:spPr>
        <p:txBody>
          <a:bodyPr>
            <a:normAutofit fontScale="77500" lnSpcReduction="20000"/>
          </a:bodyPr>
          <a:lstStyle/>
          <a:p>
            <a:r>
              <a:rPr lang="en-AU" sz="3500" dirty="0" smtClean="0"/>
              <a:t>The model of capitalism and CG  affects the level of inequalities </a:t>
            </a:r>
          </a:p>
          <a:p>
            <a:pPr>
              <a:buFont typeface="Wingdings" pitchFamily="2" charset="2"/>
              <a:buChar char="Ø"/>
            </a:pPr>
            <a:r>
              <a:rPr lang="en-AU" sz="3500" dirty="0" smtClean="0"/>
              <a:t>If you want  to reduce inequalities </a:t>
            </a:r>
            <a:r>
              <a:rPr lang="en-AU" sz="3500" b="1" dirty="0" smtClean="0"/>
              <a:t>the basic pre-distributive mechanism </a:t>
            </a:r>
            <a:r>
              <a:rPr lang="en-AU" sz="3500" dirty="0" smtClean="0"/>
              <a:t>to be considered is the CG model</a:t>
            </a:r>
          </a:p>
          <a:p>
            <a:r>
              <a:rPr lang="en-AU" sz="3500" dirty="0" smtClean="0"/>
              <a:t>But the question is </a:t>
            </a:r>
            <a:r>
              <a:rPr lang="en-AU" dirty="0" smtClean="0"/>
              <a:t>: </a:t>
            </a:r>
          </a:p>
          <a:p>
            <a:pPr lvl="1"/>
            <a:r>
              <a:rPr lang="en-AU" sz="3200" b="1" dirty="0" smtClean="0"/>
              <a:t>can CG institutions be affected by social justice norms and principles accepted as social norms ?</a:t>
            </a:r>
          </a:p>
          <a:p>
            <a:pPr lvl="1"/>
            <a:r>
              <a:rPr lang="en-AU" sz="3200" b="1" dirty="0" smtClean="0"/>
              <a:t>Or are they driven by a necessary logic of efficiency?</a:t>
            </a:r>
          </a:p>
          <a:p>
            <a:r>
              <a:rPr lang="en-AU" sz="3500" dirty="0" smtClean="0"/>
              <a:t>Even if old fashioned law &amp; economics would say that  only efficiency may affect CG , on the contrary the reply is </a:t>
            </a:r>
            <a:r>
              <a:rPr lang="en-AU" sz="3500" b="1" dirty="0" smtClean="0"/>
              <a:t>yes</a:t>
            </a:r>
            <a:r>
              <a:rPr lang="en-AU" sz="3500" dirty="0" smtClean="0"/>
              <a:t>: </a:t>
            </a:r>
          </a:p>
          <a:p>
            <a:pPr>
              <a:buFont typeface="Wingdings" pitchFamily="2" charset="2"/>
              <a:buChar char="Ø"/>
            </a:pPr>
            <a:r>
              <a:rPr lang="en-AU" sz="3500" dirty="0" smtClean="0"/>
              <a:t> according to contemporary </a:t>
            </a:r>
            <a:r>
              <a:rPr lang="en-AU" sz="3500" b="1" dirty="0" smtClean="0"/>
              <a:t>game theoretical </a:t>
            </a:r>
            <a:r>
              <a:rPr lang="en-AU" sz="3500" dirty="0" smtClean="0"/>
              <a:t>explanation, Social norms, Beliefs systems and Normative shared metal models count a lot in </a:t>
            </a:r>
            <a:r>
              <a:rPr lang="en-AU" sz="3500" b="1" dirty="0" smtClean="0"/>
              <a:t>shaping</a:t>
            </a:r>
            <a:r>
              <a:rPr lang="en-AU" sz="3500" dirty="0" smtClean="0"/>
              <a:t> the equilibrium selection process </a:t>
            </a:r>
            <a:endParaRPr lang="en-AU" sz="35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08112"/>
          </a:xfrm>
        </p:spPr>
        <p:txBody>
          <a:bodyPr>
            <a:normAutofit/>
          </a:bodyPr>
          <a:lstStyle/>
          <a:p>
            <a:r>
              <a:rPr lang="en-US" sz="30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2. How </a:t>
            </a:r>
            <a:r>
              <a:rPr lang="en-US" sz="3000" b="1" cap="all" dirty="0">
                <a:solidFill>
                  <a:srgbClr val="C00000"/>
                </a:solidFill>
                <a:ea typeface="Calibri"/>
                <a:cs typeface="Times New Roman"/>
              </a:rPr>
              <a:t>more egalitarian CG institutions could emerge ?</a:t>
            </a:r>
            <a:endParaRPr lang="en-US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052736"/>
            <a:ext cx="8255768" cy="5472608"/>
          </a:xfrm>
        </p:spPr>
        <p:txBody>
          <a:bodyPr>
            <a:normAutofit fontScale="92500" lnSpcReduction="20000"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900" dirty="0"/>
              <a:t>CG institutions must be seen as </a:t>
            </a:r>
            <a:r>
              <a:rPr lang="en-US" sz="2900" b="1" dirty="0"/>
              <a:t>endogenous</a:t>
            </a:r>
            <a:r>
              <a:rPr lang="en-US" sz="2900" dirty="0"/>
              <a:t> since in principle they should  be </a:t>
            </a:r>
            <a:r>
              <a:rPr lang="en-US" sz="2900" b="1" dirty="0"/>
              <a:t>accepted</a:t>
            </a:r>
            <a:r>
              <a:rPr lang="en-US" sz="2900" dirty="0"/>
              <a:t> by participants </a:t>
            </a:r>
            <a:r>
              <a:rPr lang="en-US" sz="2900" dirty="0" smtClean="0"/>
              <a:t>, so that  the notion of </a:t>
            </a:r>
            <a:r>
              <a:rPr lang="en-US" sz="2900" b="1" dirty="0" smtClean="0"/>
              <a:t>equilibrium</a:t>
            </a:r>
            <a:r>
              <a:rPr lang="en-US" sz="2900" dirty="0" smtClean="0"/>
              <a:t> is essential  </a:t>
            </a:r>
            <a:endParaRPr lang="en-US" sz="2900" dirty="0"/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 smtClean="0">
                <a:ea typeface="Calibri"/>
                <a:cs typeface="Times New Roman"/>
              </a:rPr>
              <a:t>Institutions </a:t>
            </a:r>
            <a:r>
              <a:rPr lang="en-US" dirty="0">
                <a:ea typeface="Calibri"/>
                <a:cs typeface="Times New Roman"/>
              </a:rPr>
              <a:t>are </a:t>
            </a:r>
            <a:r>
              <a:rPr lang="en-US" b="1" dirty="0">
                <a:ea typeface="Calibri"/>
                <a:cs typeface="Times New Roman"/>
              </a:rPr>
              <a:t>behavioral equilibrium regularities</a:t>
            </a:r>
            <a:r>
              <a:rPr lang="en-US" dirty="0">
                <a:ea typeface="Calibri"/>
                <a:cs typeface="Times New Roman"/>
              </a:rPr>
              <a:t> </a:t>
            </a:r>
            <a:endParaRPr lang="en-US" sz="1200" dirty="0">
              <a:ea typeface="Calibri"/>
              <a:cs typeface="Times New Roman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Times New Roman"/>
              <a:buChar char="−"/>
            </a:pPr>
            <a:r>
              <a:rPr lang="en-US" sz="2900" dirty="0">
                <a:ea typeface="Calibri"/>
                <a:cs typeface="Times New Roman"/>
              </a:rPr>
              <a:t>supported by </a:t>
            </a:r>
            <a:r>
              <a:rPr lang="en-US" sz="2900" b="1" dirty="0">
                <a:ea typeface="Calibri"/>
                <a:cs typeface="Times New Roman"/>
              </a:rPr>
              <a:t>beliefs systems</a:t>
            </a:r>
            <a:r>
              <a:rPr lang="en-US" sz="2900" dirty="0">
                <a:ea typeface="Calibri"/>
                <a:cs typeface="Times New Roman"/>
              </a:rPr>
              <a:t>  and </a:t>
            </a:r>
            <a:r>
              <a:rPr lang="en-US" sz="2900" b="1" dirty="0">
                <a:ea typeface="Calibri"/>
                <a:cs typeface="Times New Roman"/>
              </a:rPr>
              <a:t>summary cognitive representation</a:t>
            </a:r>
            <a:r>
              <a:rPr lang="en-US" sz="2900" dirty="0">
                <a:ea typeface="Calibri"/>
                <a:cs typeface="Times New Roman"/>
              </a:rPr>
              <a:t>,  </a:t>
            </a:r>
            <a:endParaRPr lang="en-US" sz="1700" dirty="0">
              <a:ea typeface="Calibri"/>
              <a:cs typeface="Times New Roman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buFont typeface="Times New Roman"/>
              <a:buChar char="−"/>
            </a:pPr>
            <a:r>
              <a:rPr lang="en-US" dirty="0">
                <a:ea typeface="Calibri"/>
                <a:cs typeface="Times New Roman"/>
              </a:rPr>
              <a:t>by responding to which, agents induce a persisting regularity of behavior (</a:t>
            </a:r>
            <a:r>
              <a:rPr lang="en-US" b="1" dirty="0">
                <a:ea typeface="Calibri"/>
                <a:cs typeface="Times New Roman"/>
              </a:rPr>
              <a:t>best responses reproduce the same regularity</a:t>
            </a:r>
            <a:r>
              <a:rPr lang="en-US" sz="2600" dirty="0">
                <a:ea typeface="Calibri"/>
                <a:cs typeface="Times New Roman"/>
              </a:rPr>
              <a:t>) </a:t>
            </a:r>
            <a:r>
              <a:rPr lang="en-US" sz="2600" dirty="0" smtClean="0">
                <a:ea typeface="Calibri"/>
                <a:cs typeface="Times New Roman"/>
              </a:rPr>
              <a:t>: </a:t>
            </a:r>
            <a:r>
              <a:rPr lang="en-US" sz="2600" b="1" dirty="0" smtClean="0">
                <a:ea typeface="Calibri"/>
                <a:cs typeface="Times New Roman"/>
              </a:rPr>
              <a:t>Nash equilibrium </a:t>
            </a:r>
            <a:endParaRPr lang="en-US" sz="2600" b="1" dirty="0">
              <a:ea typeface="Calibri"/>
              <a:cs typeface="Times New Roman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buFont typeface="Times New Roman"/>
              <a:buChar char="−"/>
            </a:pPr>
            <a:r>
              <a:rPr lang="en-US" sz="2900" dirty="0">
                <a:ea typeface="Calibri"/>
                <a:cs typeface="Times New Roman"/>
              </a:rPr>
              <a:t>Equilibrium regularities are </a:t>
            </a:r>
            <a:r>
              <a:rPr lang="en-US" sz="2900" dirty="0" smtClean="0">
                <a:ea typeface="Calibri"/>
                <a:cs typeface="Times New Roman"/>
              </a:rPr>
              <a:t>achieved through </a:t>
            </a:r>
            <a:r>
              <a:rPr lang="en-US" sz="2900" dirty="0">
                <a:ea typeface="Calibri"/>
                <a:cs typeface="Times New Roman"/>
              </a:rPr>
              <a:t>an </a:t>
            </a:r>
            <a:r>
              <a:rPr lang="en-US" sz="2900" b="1" dirty="0">
                <a:solidFill>
                  <a:srgbClr val="C00000"/>
                </a:solidFill>
                <a:ea typeface="Calibri"/>
                <a:cs typeface="Times New Roman"/>
              </a:rPr>
              <a:t>equilibrium selection </a:t>
            </a:r>
            <a:r>
              <a:rPr lang="en-US" sz="2900" b="1" dirty="0" smtClean="0">
                <a:solidFill>
                  <a:srgbClr val="C00000"/>
                </a:solidFill>
                <a:ea typeface="Calibri"/>
                <a:cs typeface="Times New Roman"/>
              </a:rPr>
              <a:t>dynamics modeled </a:t>
            </a:r>
            <a:r>
              <a:rPr lang="en-US" sz="2900" b="1" dirty="0">
                <a:solidFill>
                  <a:srgbClr val="C00000"/>
                </a:solidFill>
                <a:ea typeface="Calibri"/>
                <a:cs typeface="Times New Roman"/>
              </a:rPr>
              <a:t>as adaptive learning </a:t>
            </a:r>
            <a:r>
              <a:rPr lang="en-US" sz="2900" b="1" dirty="0" smtClean="0">
                <a:solidFill>
                  <a:srgbClr val="C00000"/>
                </a:solidFill>
                <a:ea typeface="Calibri"/>
                <a:cs typeface="Times New Roman"/>
              </a:rPr>
              <a:t>and trial and error process</a:t>
            </a:r>
            <a:r>
              <a:rPr lang="en-US" sz="2900" dirty="0" smtClean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endParaRPr lang="en-US" sz="29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600"/>
              </a:spcAft>
              <a:buFont typeface="Times New Roman"/>
              <a:buChar char="−"/>
            </a:pPr>
            <a:endParaRPr lang="en-US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600"/>
              </a:spcAft>
              <a:buFont typeface="Times New Roman"/>
              <a:buChar char="−"/>
            </a:pPr>
            <a:endParaRPr lang="en-US" sz="800" dirty="0">
              <a:ea typeface="Calibri"/>
              <a:cs typeface="Times New Roman"/>
            </a:endParaRPr>
          </a:p>
          <a:p>
            <a:pPr marL="514350" indent="-457200"/>
            <a:endParaRPr lang="en-US" dirty="0"/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93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Emergence of institutions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052736"/>
            <a:ext cx="8496944" cy="4536504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b="1" dirty="0" smtClean="0">
                <a:ea typeface="Calibri"/>
                <a:cs typeface="Times New Roman"/>
              </a:rPr>
              <a:t>But</a:t>
            </a:r>
            <a:r>
              <a:rPr lang="en-US" dirty="0" smtClean="0">
                <a:ea typeface="Calibri"/>
                <a:cs typeface="Times New Roman"/>
              </a:rPr>
              <a:t> the explanation </a:t>
            </a:r>
            <a:r>
              <a:rPr lang="en-US" dirty="0">
                <a:ea typeface="Calibri"/>
                <a:cs typeface="Times New Roman"/>
              </a:rPr>
              <a:t>of equilibrium selection and  institution emergence </a:t>
            </a:r>
            <a:r>
              <a:rPr lang="en-US" b="1" dirty="0" smtClean="0">
                <a:solidFill>
                  <a:srgbClr val="C00000"/>
                </a:solidFill>
                <a:ea typeface="Calibri"/>
                <a:cs typeface="Times New Roman"/>
              </a:rPr>
              <a:t>is not confined </a:t>
            </a:r>
            <a:r>
              <a:rPr lang="en-US" dirty="0" smtClean="0">
                <a:ea typeface="Calibri"/>
                <a:cs typeface="Times New Roman"/>
              </a:rPr>
              <a:t>to </a:t>
            </a:r>
            <a:r>
              <a:rPr lang="en-US" dirty="0">
                <a:ea typeface="Calibri"/>
                <a:cs typeface="Times New Roman"/>
              </a:rPr>
              <a:t>the </a:t>
            </a:r>
            <a:r>
              <a:rPr lang="en-US" b="1" dirty="0">
                <a:ea typeface="Calibri"/>
                <a:cs typeface="Times New Roman"/>
              </a:rPr>
              <a:t>evolutionary dynamic </a:t>
            </a:r>
            <a:endParaRPr lang="en-US" sz="1200" b="1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ea typeface="Calibri"/>
                <a:cs typeface="Times New Roman"/>
              </a:rPr>
              <a:t>On the contrary,  selective dynamics </a:t>
            </a:r>
            <a:r>
              <a:rPr lang="en-US" b="1" dirty="0">
                <a:ea typeface="Calibri"/>
                <a:cs typeface="Times New Roman"/>
              </a:rPr>
              <a:t>reflect initial conditions</a:t>
            </a:r>
            <a:r>
              <a:rPr lang="en-US" dirty="0">
                <a:ea typeface="Calibri"/>
                <a:cs typeface="Times New Roman"/>
              </a:rPr>
              <a:t> or </a:t>
            </a:r>
            <a:r>
              <a:rPr lang="en-US" b="1" dirty="0">
                <a:ea typeface="Calibri"/>
                <a:cs typeface="Times New Roman"/>
              </a:rPr>
              <a:t>starting points</a:t>
            </a:r>
            <a:r>
              <a:rPr lang="en-US" dirty="0">
                <a:ea typeface="Calibri"/>
                <a:cs typeface="Times New Roman"/>
              </a:rPr>
              <a:t> </a:t>
            </a:r>
            <a:endParaRPr lang="en-US" sz="1200" dirty="0">
              <a:ea typeface="Calibri"/>
              <a:cs typeface="Times New Roman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Times New Roman"/>
              <a:buChar char="−"/>
            </a:pPr>
            <a:r>
              <a:rPr lang="en-US" sz="2900" dirty="0" smtClean="0">
                <a:ea typeface="Calibri"/>
                <a:cs typeface="Times New Roman"/>
              </a:rPr>
              <a:t>positioning the </a:t>
            </a:r>
            <a:r>
              <a:rPr lang="en-US" sz="2900" dirty="0">
                <a:ea typeface="Calibri"/>
                <a:cs typeface="Times New Roman"/>
              </a:rPr>
              <a:t>equilibrium </a:t>
            </a:r>
            <a:r>
              <a:rPr lang="en-US" sz="2900" dirty="0" smtClean="0">
                <a:ea typeface="Calibri"/>
                <a:cs typeface="Times New Roman"/>
              </a:rPr>
              <a:t>dynamics </a:t>
            </a:r>
            <a:r>
              <a:rPr lang="en-US" sz="2900" dirty="0">
                <a:ea typeface="Calibri"/>
                <a:cs typeface="Times New Roman"/>
              </a:rPr>
              <a:t>in</a:t>
            </a:r>
            <a:r>
              <a:rPr lang="en-US" sz="2900" b="1" dirty="0">
                <a:ea typeface="Calibri"/>
                <a:cs typeface="Times New Roman"/>
              </a:rPr>
              <a:t> the basin of attraction of one or </a:t>
            </a:r>
            <a:r>
              <a:rPr lang="en-US" sz="2900" b="1" dirty="0" smtClean="0">
                <a:ea typeface="Calibri"/>
                <a:cs typeface="Times New Roman"/>
              </a:rPr>
              <a:t>another equilibrium institution</a:t>
            </a:r>
            <a:endParaRPr lang="en-US" sz="2900" dirty="0">
              <a:ea typeface="Calibri"/>
              <a:cs typeface="Times New Roman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Times New Roman"/>
              <a:buChar char="−"/>
            </a:pPr>
            <a:r>
              <a:rPr lang="en-US" sz="2900" dirty="0">
                <a:ea typeface="Calibri"/>
                <a:cs typeface="Times New Roman"/>
              </a:rPr>
              <a:t>starting point are induced by </a:t>
            </a:r>
            <a:r>
              <a:rPr lang="en-US" sz="2900" b="1" dirty="0">
                <a:solidFill>
                  <a:srgbClr val="C00000"/>
                </a:solidFill>
                <a:ea typeface="Calibri"/>
                <a:cs typeface="Times New Roman"/>
              </a:rPr>
              <a:t>higher</a:t>
            </a:r>
            <a:r>
              <a:rPr lang="en-US" sz="2900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en-US" sz="2900" b="1" dirty="0" smtClean="0">
                <a:solidFill>
                  <a:srgbClr val="C00000"/>
                </a:solidFill>
                <a:ea typeface="Calibri"/>
                <a:cs typeface="Times New Roman"/>
              </a:rPr>
              <a:t>order cognitions:  </a:t>
            </a:r>
            <a:r>
              <a:rPr lang="en-US" sz="2900" b="1" dirty="0">
                <a:solidFill>
                  <a:srgbClr val="C00000"/>
                </a:solidFill>
                <a:ea typeface="Calibri"/>
                <a:cs typeface="Times New Roman"/>
              </a:rPr>
              <a:t>shared mental models </a:t>
            </a:r>
            <a:r>
              <a:rPr lang="en-US" sz="2900" b="1" dirty="0">
                <a:ea typeface="Calibri"/>
                <a:cs typeface="Times New Roman"/>
              </a:rPr>
              <a:t>/</a:t>
            </a:r>
            <a:r>
              <a:rPr lang="en-US" sz="2900" b="1" dirty="0">
                <a:solidFill>
                  <a:srgbClr val="C00000"/>
                </a:solidFill>
                <a:ea typeface="Calibri"/>
                <a:cs typeface="Times New Roman"/>
              </a:rPr>
              <a:t>accepted</a:t>
            </a:r>
            <a:r>
              <a:rPr lang="en-US" sz="2900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en-US" sz="2900" b="1" dirty="0">
                <a:solidFill>
                  <a:srgbClr val="C00000"/>
                </a:solidFill>
                <a:ea typeface="Calibri"/>
                <a:cs typeface="Times New Roman"/>
              </a:rPr>
              <a:t>view</a:t>
            </a:r>
            <a:r>
              <a:rPr lang="en-US" sz="2900" dirty="0">
                <a:solidFill>
                  <a:srgbClr val="C00000"/>
                </a:solidFill>
                <a:ea typeface="Calibri"/>
                <a:cs typeface="Times New Roman"/>
              </a:rPr>
              <a:t> or </a:t>
            </a:r>
            <a:r>
              <a:rPr lang="en-US" sz="2900" b="1" dirty="0">
                <a:solidFill>
                  <a:srgbClr val="C00000"/>
                </a:solidFill>
                <a:ea typeface="Calibri"/>
                <a:cs typeface="Times New Roman"/>
              </a:rPr>
              <a:t>values</a:t>
            </a:r>
            <a:r>
              <a:rPr lang="en-US" sz="2900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endParaRPr lang="en-US" sz="2900" dirty="0">
              <a:ea typeface="Calibri"/>
              <a:cs typeface="Times New Roman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0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568952" cy="6264696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395536" y="5733256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err="1"/>
              <a:t>See</a:t>
            </a:r>
            <a:r>
              <a:rPr lang="it-IT" sz="2000" b="1" dirty="0"/>
              <a:t>  Aoki, 2001 and 2010,  and  Sacconi (palgrave) 2011a , (EE) 2013</a:t>
            </a:r>
            <a:endParaRPr lang="en-US" sz="2000" b="1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0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sz="3600" b="1" cap="all" dirty="0">
                <a:solidFill>
                  <a:srgbClr val="C00000"/>
                </a:solidFill>
                <a:cs typeface="Times New Roman"/>
              </a:rPr>
              <a:t>Inner circle and </a:t>
            </a:r>
            <a:r>
              <a:rPr lang="en-US" sz="3600" b="1" cap="all" dirty="0" smtClean="0">
                <a:solidFill>
                  <a:srgbClr val="C00000"/>
                </a:solidFill>
                <a:cs typeface="Times New Roman"/>
              </a:rPr>
              <a:t>inputs coming from outs</a:t>
            </a:r>
            <a:r>
              <a:rPr lang="en-US" sz="3200" b="1" cap="all" dirty="0" smtClean="0">
                <a:solidFill>
                  <a:srgbClr val="C00000"/>
                </a:solidFill>
                <a:cs typeface="Times New Roman"/>
              </a:rPr>
              <a:t>ide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960" cy="5688632"/>
          </a:xfrm>
        </p:spPr>
        <p:txBody>
          <a:bodyPr>
            <a:normAutofit fontScale="85000" lnSpcReduction="2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inner circle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describes the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equilibrium  dynamics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converging to an institution 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starting from  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a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quasi-symmetric pattern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recognition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of  the game, induces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tentative beliefs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and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choices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resulting in new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summary representations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and  beliefs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At the end choices become  mutually compatible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 as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best respons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es to their 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summary representation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But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the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inputs coming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from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 outside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suggests  that 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shared mental </a:t>
            </a:r>
            <a:r>
              <a:rPr lang="en-US" sz="2900" b="1" dirty="0" smtClean="0">
                <a:solidFill>
                  <a:schemeClr val="bg1">
                    <a:lumMod val="75000"/>
                  </a:schemeClr>
                </a:solidFill>
              </a:rPr>
              <a:t>models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shape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empirical and normative beliefs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according to which any game is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recognized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and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seen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2900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900" b="1" dirty="0" smtClean="0">
                <a:solidFill>
                  <a:schemeClr val="bg1">
                    <a:lumMod val="75000"/>
                  </a:schemeClr>
                </a:solidFill>
              </a:rPr>
              <a:t>shared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models 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are the </a:t>
            </a:r>
            <a:r>
              <a:rPr lang="en-US" sz="2900" b="1" dirty="0">
                <a:solidFill>
                  <a:schemeClr val="bg1">
                    <a:lumMod val="75000"/>
                  </a:schemeClr>
                </a:solidFill>
              </a:rPr>
              <a:t>first step </a:t>
            </a:r>
            <a:r>
              <a:rPr lang="en-US" sz="2900" dirty="0">
                <a:solidFill>
                  <a:schemeClr val="bg1">
                    <a:lumMod val="75000"/>
                  </a:schemeClr>
                </a:solidFill>
              </a:rPr>
              <a:t>of the equilibrium dynamics in concrete </a:t>
            </a:r>
            <a:r>
              <a:rPr lang="en-US" sz="2900" dirty="0" smtClean="0">
                <a:solidFill>
                  <a:schemeClr val="bg1">
                    <a:lumMod val="75000"/>
                  </a:schemeClr>
                </a:solidFill>
              </a:rPr>
              <a:t>games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900" dirty="0" smtClean="0">
                <a:solidFill>
                  <a:schemeClr val="bg1">
                    <a:lumMod val="75000"/>
                  </a:schemeClr>
                </a:solidFill>
              </a:rPr>
              <a:t>And so they </a:t>
            </a:r>
            <a:r>
              <a:rPr lang="en-US" sz="2900" b="1" dirty="0" smtClean="0">
                <a:solidFill>
                  <a:schemeClr val="bg1">
                    <a:lumMod val="75000"/>
                  </a:schemeClr>
                </a:solidFill>
              </a:rPr>
              <a:t>put</a:t>
            </a:r>
            <a:r>
              <a:rPr lang="en-US" sz="2900" dirty="0" smtClean="0">
                <a:solidFill>
                  <a:schemeClr val="bg1">
                    <a:lumMod val="75000"/>
                  </a:schemeClr>
                </a:solidFill>
              </a:rPr>
              <a:t> the dynamics on a given </a:t>
            </a:r>
            <a:r>
              <a:rPr lang="en-US" sz="2900" b="1" dirty="0" smtClean="0">
                <a:solidFill>
                  <a:schemeClr val="bg1">
                    <a:lumMod val="75000"/>
                  </a:schemeClr>
                </a:solidFill>
              </a:rPr>
              <a:t>equilibrium selection path</a:t>
            </a:r>
            <a:r>
              <a:rPr lang="en-US" sz="29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2900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0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620688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shared mental models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5616624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b="1" dirty="0"/>
              <a:t>Shared norms </a:t>
            </a:r>
            <a:r>
              <a:rPr lang="en-US" dirty="0"/>
              <a:t>(or </a:t>
            </a:r>
            <a:r>
              <a:rPr lang="en-US" b="1" dirty="0"/>
              <a:t>principles</a:t>
            </a:r>
            <a:r>
              <a:rPr lang="en-US" dirty="0"/>
              <a:t>) enter the players’ </a:t>
            </a:r>
            <a:r>
              <a:rPr lang="en-US" b="1" dirty="0"/>
              <a:t>mental model </a:t>
            </a:r>
            <a:r>
              <a:rPr lang="en-US" dirty="0"/>
              <a:t>of how the game </a:t>
            </a:r>
            <a:r>
              <a:rPr lang="en-US" b="1" dirty="0"/>
              <a:t>should</a:t>
            </a:r>
            <a:r>
              <a:rPr lang="en-US" dirty="0"/>
              <a:t> be played,</a:t>
            </a:r>
          </a:p>
          <a:p>
            <a:pPr>
              <a:spcBef>
                <a:spcPts val="600"/>
              </a:spcBef>
            </a:pPr>
            <a:r>
              <a:rPr lang="en-US" dirty="0"/>
              <a:t> They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shape the players’ reciprocal </a:t>
            </a:r>
            <a:r>
              <a:rPr lang="en-US" b="1" dirty="0"/>
              <a:t>disposition</a:t>
            </a:r>
            <a:r>
              <a:rPr lang="en-US" dirty="0"/>
              <a:t> </a:t>
            </a:r>
            <a:r>
              <a:rPr lang="en-US" b="1" dirty="0"/>
              <a:t>to act </a:t>
            </a:r>
            <a:r>
              <a:rPr lang="en-US" dirty="0"/>
              <a:t>and their </a:t>
            </a:r>
            <a:r>
              <a:rPr lang="en-US" b="1" dirty="0"/>
              <a:t>beliefs</a:t>
            </a:r>
            <a:r>
              <a:rPr lang="en-US" dirty="0"/>
              <a:t>,  </a:t>
            </a:r>
            <a:endParaRPr lang="en-US" sz="1100" dirty="0"/>
          </a:p>
          <a:p>
            <a:pPr lvl="1">
              <a:spcBef>
                <a:spcPts val="600"/>
              </a:spcBef>
              <a:buFont typeface="Calibri" panose="020F0502020204030204" pitchFamily="34" charset="0"/>
              <a:buChar char="−"/>
            </a:pPr>
            <a:r>
              <a:rPr lang="en-US" dirty="0"/>
              <a:t> give </a:t>
            </a:r>
            <a:r>
              <a:rPr lang="en-US" b="1" dirty="0"/>
              <a:t>reasons </a:t>
            </a:r>
            <a:r>
              <a:rPr lang="en-US" dirty="0"/>
              <a:t>for </a:t>
            </a:r>
            <a:r>
              <a:rPr lang="en-US" b="1" dirty="0"/>
              <a:t>acceptance</a:t>
            </a:r>
            <a:r>
              <a:rPr lang="en-US" dirty="0"/>
              <a:t> of a mode of behavior </a:t>
            </a:r>
            <a:r>
              <a:rPr lang="en-US" b="1" dirty="0"/>
              <a:t>before</a:t>
            </a:r>
            <a:r>
              <a:rPr lang="en-US" dirty="0"/>
              <a:t> it  have </a:t>
            </a:r>
            <a:r>
              <a:rPr lang="en-US" b="1" dirty="0"/>
              <a:t>been established </a:t>
            </a:r>
            <a:r>
              <a:rPr lang="en-US" dirty="0"/>
              <a:t>as an </a:t>
            </a:r>
            <a:r>
              <a:rPr lang="en-US" b="1" dirty="0"/>
              <a:t>equilibrium point</a:t>
            </a:r>
            <a:r>
              <a:rPr lang="en-US" dirty="0"/>
              <a:t>. </a:t>
            </a:r>
            <a:endParaRPr lang="en-US" dirty="0" smtClean="0"/>
          </a:p>
          <a:p>
            <a:pPr lvl="1">
              <a:spcBef>
                <a:spcPts val="600"/>
              </a:spcBef>
              <a:buFont typeface="Calibri" panose="020F0502020204030204" pitchFamily="34" charset="0"/>
              <a:buChar char="−"/>
            </a:pPr>
            <a:endParaRPr lang="en-US" sz="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prstClr val="black"/>
                </a:solidFill>
              </a:rPr>
              <a:t>The question is: what </a:t>
            </a:r>
            <a:r>
              <a:rPr lang="en-US" sz="3000" b="1" dirty="0">
                <a:solidFill>
                  <a:prstClr val="black"/>
                </a:solidFill>
              </a:rPr>
              <a:t>collective mode of reasoning</a:t>
            </a:r>
            <a:r>
              <a:rPr lang="en-US" sz="3000" dirty="0">
                <a:solidFill>
                  <a:prstClr val="black"/>
                </a:solidFill>
              </a:rPr>
              <a:t> may  </a:t>
            </a:r>
            <a:r>
              <a:rPr lang="en-US" sz="3000" b="1" dirty="0">
                <a:solidFill>
                  <a:prstClr val="black"/>
                </a:solidFill>
              </a:rPr>
              <a:t>explain </a:t>
            </a:r>
            <a:r>
              <a:rPr lang="en-US" sz="3000" b="1" dirty="0">
                <a:solidFill>
                  <a:srgbClr val="C00000"/>
                </a:solidFill>
              </a:rPr>
              <a:t> that </a:t>
            </a:r>
            <a:r>
              <a:rPr lang="en-US" sz="3000" b="1" dirty="0" smtClean="0">
                <a:solidFill>
                  <a:srgbClr val="C00000"/>
                </a:solidFill>
              </a:rPr>
              <a:t>norms or principles are accepted, before </a:t>
            </a:r>
            <a:r>
              <a:rPr lang="en-US" sz="3000" b="1" dirty="0">
                <a:solidFill>
                  <a:srgbClr val="C00000"/>
                </a:solidFill>
              </a:rPr>
              <a:t>than </a:t>
            </a:r>
            <a:r>
              <a:rPr lang="en-US" sz="3000" b="1" dirty="0" smtClean="0">
                <a:solidFill>
                  <a:srgbClr val="C00000"/>
                </a:solidFill>
              </a:rPr>
              <a:t>the evolutionary </a:t>
            </a:r>
            <a:r>
              <a:rPr lang="en-US" sz="3000" b="1" dirty="0">
                <a:solidFill>
                  <a:srgbClr val="C00000"/>
                </a:solidFill>
              </a:rPr>
              <a:t>pressure may have operated in that direction?</a:t>
            </a:r>
            <a:endParaRPr lang="en-US" sz="30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20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692696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Social contracts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6237312"/>
          </a:xfrm>
        </p:spPr>
        <p:txBody>
          <a:bodyPr>
            <a:normAutofit fontScale="40000" lnSpcReduction="20000"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7600" dirty="0"/>
              <a:t>The best </a:t>
            </a:r>
            <a:r>
              <a:rPr lang="en-US" sz="7600" b="1" dirty="0"/>
              <a:t>justificatory</a:t>
            </a:r>
            <a:r>
              <a:rPr lang="en-US" sz="7600" dirty="0"/>
              <a:t> account of how norms are </a:t>
            </a:r>
            <a:r>
              <a:rPr lang="en-US" sz="7600" b="1" dirty="0"/>
              <a:t>ex ante accepted</a:t>
            </a:r>
            <a:r>
              <a:rPr lang="en-US" sz="7600" dirty="0"/>
              <a:t> is the </a:t>
            </a:r>
            <a:r>
              <a:rPr lang="en-US" sz="7600" b="1" i="1" dirty="0">
                <a:solidFill>
                  <a:srgbClr val="C00000"/>
                </a:solidFill>
              </a:rPr>
              <a:t>social contract</a:t>
            </a:r>
            <a:endParaRPr lang="en-US" sz="7600" dirty="0">
              <a:solidFill>
                <a:srgbClr val="C00000"/>
              </a:solidFill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7300" dirty="0"/>
              <a:t>Contractarian norms result from  </a:t>
            </a:r>
            <a:r>
              <a:rPr lang="en-US" sz="7300" b="1" dirty="0"/>
              <a:t>voluntary agreement </a:t>
            </a:r>
            <a:r>
              <a:rPr lang="en-US" sz="7300" dirty="0"/>
              <a:t>in an </a:t>
            </a:r>
            <a:r>
              <a:rPr lang="en-US" sz="7300" b="1" dirty="0"/>
              <a:t>original position</a:t>
            </a:r>
            <a:r>
              <a:rPr lang="en-US" sz="7300" dirty="0"/>
              <a:t>, coming </a:t>
            </a:r>
            <a:r>
              <a:rPr lang="en-US" sz="7300" b="1" dirty="0"/>
              <a:t>before</a:t>
            </a:r>
            <a:r>
              <a:rPr lang="en-US" sz="7300" dirty="0"/>
              <a:t> than any detail of the equilibrium dynamic has been </a:t>
            </a:r>
            <a:r>
              <a:rPr lang="en-US" sz="7300" dirty="0" smtClean="0"/>
              <a:t>experienced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7300" dirty="0" smtClean="0"/>
              <a:t>Here typically </a:t>
            </a:r>
            <a:r>
              <a:rPr lang="en-US" sz="7300" b="1" dirty="0" err="1" smtClean="0"/>
              <a:t>normativity</a:t>
            </a:r>
            <a:r>
              <a:rPr lang="en-US" sz="7300" b="1" dirty="0" smtClean="0"/>
              <a:t> meets explanation</a:t>
            </a:r>
            <a:r>
              <a:rPr lang="en-US" sz="7300" dirty="0" smtClean="0"/>
              <a:t>: a normative mental models (the idea if fair agreement  = the social contract) affects equilibrium selection</a:t>
            </a:r>
            <a:endParaRPr lang="en-US" sz="7300" dirty="0"/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7000" dirty="0"/>
              <a:t> 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it-IT" sz="5100" dirty="0" err="1"/>
              <a:t>Ref</a:t>
            </a:r>
            <a:r>
              <a:rPr lang="it-IT" sz="5100" dirty="0"/>
              <a:t>. Sacconi  (GE) 1993, Sacconi &amp; Moretti (IJUFKS) 2007,  Sacconi  (EE) 2013</a:t>
            </a:r>
            <a:endParaRPr lang="en-US" sz="51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015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1296144"/>
          </a:xfrm>
        </p:spPr>
        <p:txBody>
          <a:bodyPr>
            <a:normAutofit fontScale="90000"/>
          </a:bodyPr>
          <a:lstStyle/>
          <a:p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 let focus  ON The Emergence of  the socially responsible (or sustainable) corp. </a:t>
            </a:r>
            <a:b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</a:b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 and its   </a:t>
            </a: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multi-stakeholder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cg model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511256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600" dirty="0" smtClean="0"/>
              <a:t>“</a:t>
            </a:r>
            <a:r>
              <a:rPr lang="en-US" sz="3600" i="1" dirty="0" smtClean="0">
                <a:solidFill>
                  <a:schemeClr val="bg1">
                    <a:lumMod val="75000"/>
                  </a:schemeClr>
                </a:solidFill>
              </a:rPr>
              <a:t>Who </a:t>
            </a:r>
            <a:r>
              <a:rPr lang="en-US" sz="3600" i="1" dirty="0">
                <a:solidFill>
                  <a:schemeClr val="bg1">
                    <a:lumMod val="75000"/>
                  </a:schemeClr>
                </a:solidFill>
              </a:rPr>
              <a:t>runs the firm (entrepreneurs, boards of directors and managers) </a:t>
            </a:r>
            <a:r>
              <a:rPr lang="en-US" sz="3600" b="1" i="1" dirty="0">
                <a:solidFill>
                  <a:schemeClr val="bg1">
                    <a:lumMod val="75000"/>
                  </a:schemeClr>
                </a:solidFill>
              </a:rPr>
              <a:t>owes extended fiduciary duties </a:t>
            </a:r>
            <a:r>
              <a:rPr lang="en-US" sz="3600" i="1" dirty="0">
                <a:solidFill>
                  <a:schemeClr val="bg1">
                    <a:lumMod val="75000"/>
                  </a:schemeClr>
                </a:solidFill>
              </a:rPr>
              <a:t>to </a:t>
            </a:r>
            <a:r>
              <a:rPr lang="en-US" sz="3600" b="1" i="1" dirty="0">
                <a:solidFill>
                  <a:schemeClr val="bg1">
                    <a:lumMod val="75000"/>
                  </a:schemeClr>
                </a:solidFill>
              </a:rPr>
              <a:t>strict sense stakeholders</a:t>
            </a:r>
            <a:r>
              <a:rPr lang="en-US" sz="3600" i="1" dirty="0">
                <a:solidFill>
                  <a:schemeClr val="bg1">
                    <a:lumMod val="75000"/>
                  </a:schemeClr>
                </a:solidFill>
              </a:rPr>
              <a:t> (doing specific investments) and </a:t>
            </a:r>
            <a:r>
              <a:rPr lang="en-US" sz="3600" b="1" i="1" dirty="0">
                <a:solidFill>
                  <a:schemeClr val="bg1">
                    <a:lumMod val="75000"/>
                  </a:schemeClr>
                </a:solidFill>
              </a:rPr>
              <a:t>broad sense stakeholders </a:t>
            </a:r>
            <a:r>
              <a:rPr lang="en-US" sz="3600" i="1" dirty="0">
                <a:solidFill>
                  <a:schemeClr val="bg1">
                    <a:lumMod val="75000"/>
                  </a:schemeClr>
                </a:solidFill>
              </a:rPr>
              <a:t>(bearing important externalities) </a:t>
            </a:r>
            <a:r>
              <a:rPr lang="en-US" sz="3600" b="1" i="1" dirty="0">
                <a:solidFill>
                  <a:schemeClr val="bg1">
                    <a:lumMod val="75000"/>
                  </a:schemeClr>
                </a:solidFill>
              </a:rPr>
              <a:t>beyond </a:t>
            </a:r>
            <a:r>
              <a:rPr lang="en-US" sz="3600" b="1" i="1" dirty="0" smtClean="0">
                <a:solidFill>
                  <a:schemeClr val="bg1">
                    <a:lumMod val="75000"/>
                  </a:schemeClr>
                </a:solidFill>
              </a:rPr>
              <a:t>owners</a:t>
            </a:r>
            <a:r>
              <a:rPr lang="en-US" sz="3600" b="1" dirty="0" smtClean="0">
                <a:solidFill>
                  <a:schemeClr val="bg1">
                    <a:lumMod val="75000"/>
                  </a:schemeClr>
                </a:solidFill>
              </a:rPr>
              <a:t>”</a:t>
            </a:r>
            <a:endParaRPr lang="en-US" sz="3600" b="1" dirty="0">
              <a:solidFill>
                <a:schemeClr val="bg1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</a:rPr>
              <a:t>to avoid </a:t>
            </a:r>
            <a:r>
              <a:rPr lang="en-US" sz="3600" b="1" dirty="0">
                <a:solidFill>
                  <a:schemeClr val="bg1">
                    <a:lumMod val="75000"/>
                  </a:schemeClr>
                </a:solidFill>
              </a:rPr>
              <a:t>negative externalities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</a:rPr>
              <a:t>To allow </a:t>
            </a:r>
            <a:r>
              <a:rPr lang="en-US" sz="3600" b="1" dirty="0">
                <a:solidFill>
                  <a:schemeClr val="bg1">
                    <a:lumMod val="75000"/>
                  </a:schemeClr>
                </a:solidFill>
              </a:rPr>
              <a:t>fair participation </a:t>
            </a:r>
            <a:r>
              <a:rPr lang="en-US" sz="3600" dirty="0">
                <a:solidFill>
                  <a:schemeClr val="bg1">
                    <a:lumMod val="75000"/>
                  </a:schemeClr>
                </a:solidFill>
              </a:rPr>
              <a:t>in the value created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</a:rPr>
              <a:t>Correlatively stakeholders must have the </a:t>
            </a:r>
            <a:r>
              <a:rPr lang="en-US" sz="3600" b="1" dirty="0">
                <a:solidFill>
                  <a:schemeClr val="bg1">
                    <a:lumMod val="75000"/>
                  </a:schemeClr>
                </a:solidFill>
              </a:rPr>
              <a:t>right to participate </a:t>
            </a:r>
            <a:r>
              <a:rPr lang="en-US" sz="3600" dirty="0">
                <a:solidFill>
                  <a:schemeClr val="bg1">
                    <a:lumMod val="75000"/>
                  </a:schemeClr>
                </a:solidFill>
              </a:rPr>
              <a:t>in CG in order </a:t>
            </a:r>
            <a:r>
              <a:rPr lang="en-US" sz="3600" b="1" dirty="0">
                <a:solidFill>
                  <a:schemeClr val="bg1">
                    <a:lumMod val="75000"/>
                  </a:schemeClr>
                </a:solidFill>
              </a:rPr>
              <a:t>to supervise </a:t>
            </a:r>
            <a:r>
              <a:rPr lang="en-US" sz="3600" dirty="0">
                <a:solidFill>
                  <a:schemeClr val="bg1">
                    <a:lumMod val="75000"/>
                  </a:schemeClr>
                </a:solidFill>
              </a:rPr>
              <a:t>that fiduciary duties are complied with </a:t>
            </a:r>
          </a:p>
          <a:p>
            <a:pPr marL="0" indent="0">
              <a:buNone/>
            </a:pPr>
            <a:r>
              <a:rPr lang="it-IT" sz="2600" dirty="0" err="1">
                <a:solidFill>
                  <a:schemeClr val="bg1">
                    <a:lumMod val="75000"/>
                  </a:schemeClr>
                </a:solidFill>
              </a:rPr>
              <a:t>Ref</a:t>
            </a:r>
            <a:r>
              <a:rPr lang="it-IT" sz="2600" dirty="0">
                <a:solidFill>
                  <a:schemeClr val="bg1">
                    <a:lumMod val="75000"/>
                  </a:schemeClr>
                </a:solidFill>
              </a:rPr>
              <a:t>: Sacconi 2004/7, (JBE) 2006a, (palgrave) 2011a</a:t>
            </a:r>
            <a:endParaRPr lang="en-US" sz="2600" dirty="0">
              <a:solidFill>
                <a:schemeClr val="bg1">
                  <a:lumMod val="75000"/>
                </a:schemeClr>
              </a:solidFill>
            </a:endParaRPr>
          </a:p>
          <a:p>
            <a:endParaRPr lang="it-IT" dirty="0"/>
          </a:p>
          <a:p>
            <a:endParaRPr lang="it-IT" dirty="0"/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77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268760"/>
          </a:xfrm>
        </p:spPr>
        <p:txBody>
          <a:bodyPr>
            <a:normAutofit fontScale="90000"/>
          </a:bodyPr>
          <a:lstStyle/>
          <a:p>
            <a:r>
              <a:rPr lang="en-AU" sz="4000" b="1" dirty="0" smtClean="0">
                <a:solidFill>
                  <a:srgbClr val="C00000"/>
                </a:solidFill>
              </a:rPr>
              <a:t>Four statements </a:t>
            </a:r>
            <a:r>
              <a:rPr lang="en-AU" sz="4000" b="1" dirty="0" smtClean="0">
                <a:solidFill>
                  <a:srgbClr val="C00000"/>
                </a:solidFill>
              </a:rPr>
              <a:t>on the relation between justice and corporate governance </a:t>
            </a:r>
            <a:endParaRPr lang="en-AU" sz="4000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268760"/>
            <a:ext cx="8820472" cy="594928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(</a:t>
            </a:r>
            <a:r>
              <a:rPr lang="en-US" i="1" dirty="0" err="1" smtClean="0"/>
              <a:t>emprical</a:t>
            </a:r>
            <a:r>
              <a:rPr lang="en-US" dirty="0" smtClean="0"/>
              <a:t>) </a:t>
            </a:r>
          </a:p>
          <a:p>
            <a:pPr marL="514350" indent="-514350">
              <a:buNone/>
            </a:pPr>
            <a:r>
              <a:rPr lang="en-US" dirty="0" smtClean="0"/>
              <a:t>	There is an essential relation between  the </a:t>
            </a:r>
            <a:r>
              <a:rPr lang="en-US" b="1" dirty="0" smtClean="0"/>
              <a:t>growth of unacceptable inequalities </a:t>
            </a:r>
            <a:r>
              <a:rPr lang="en-US" dirty="0" smtClean="0"/>
              <a:t>and </a:t>
            </a:r>
            <a:r>
              <a:rPr lang="en-US" b="1" dirty="0" smtClean="0"/>
              <a:t>corporate governance models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en-US" sz="3200" dirty="0" smtClean="0"/>
              <a:t>Hence if you want to reduce unjust inequalities  you have to reform CG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001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0"/>
            <a:ext cx="8640960" cy="620688"/>
          </a:xfrm>
        </p:spPr>
        <p:txBody>
          <a:bodyPr>
            <a:normAutofit/>
          </a:bodyPr>
          <a:lstStyle/>
          <a:p>
            <a:r>
              <a:rPr lang="it-IT" sz="2800" b="1" cap="all" dirty="0" err="1">
                <a:solidFill>
                  <a:srgbClr val="C00000"/>
                </a:solidFill>
                <a:cs typeface="Times New Roman"/>
              </a:rPr>
              <a:t>continues</a:t>
            </a:r>
            <a:endParaRPr lang="en-US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 fontScale="40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It is </a:t>
            </a:r>
            <a:r>
              <a:rPr lang="en-US" sz="6500" b="1" dirty="0" smtClean="0">
                <a:solidFill>
                  <a:schemeClr val="bg1">
                    <a:lumMod val="75000"/>
                  </a:schemeClr>
                </a:solidFill>
              </a:rPr>
              <a:t>definitely transaction cost efficient</a:t>
            </a: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: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avoiding abuse of authority </a:t>
            </a: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incentivizes all the </a:t>
            </a:r>
            <a:r>
              <a:rPr lang="en-US" sz="6500" b="1" dirty="0" smtClean="0">
                <a:solidFill>
                  <a:schemeClr val="bg1">
                    <a:lumMod val="75000"/>
                  </a:schemeClr>
                </a:solidFill>
              </a:rPr>
              <a:t>stakeholders’ specific </a:t>
            </a: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investments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6500" b="1" dirty="0" smtClean="0">
                <a:solidFill>
                  <a:schemeClr val="bg1">
                    <a:lumMod val="75000"/>
                  </a:schemeClr>
                </a:solidFill>
              </a:rPr>
              <a:t>But,  </a:t>
            </a: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it is not the “only spontaneous equilibrium</a:t>
            </a:r>
            <a:r>
              <a:rPr lang="en-US" sz="6500" b="1" dirty="0" smtClean="0">
                <a:solidFill>
                  <a:schemeClr val="bg1">
                    <a:lumMod val="75000"/>
                  </a:schemeClr>
                </a:solidFill>
              </a:rPr>
              <a:t>”</a:t>
            </a:r>
            <a:endParaRPr lang="en-US" sz="6500" dirty="0">
              <a:solidFill>
                <a:schemeClr val="bg1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6500" dirty="0" smtClean="0">
                <a:solidFill>
                  <a:schemeClr val="bg1">
                    <a:lumMod val="75000"/>
                  </a:schemeClr>
                </a:solidFill>
              </a:rPr>
              <a:t>Entrepreneurs maybe are </a:t>
            </a:r>
            <a:r>
              <a:rPr lang="en-US" sz="6500" b="1" dirty="0" smtClean="0">
                <a:solidFill>
                  <a:schemeClr val="bg1">
                    <a:lumMod val="75000"/>
                  </a:schemeClr>
                </a:solidFill>
              </a:rPr>
              <a:t>myopic</a:t>
            </a:r>
            <a:r>
              <a:rPr lang="en-US" sz="6500" dirty="0" smtClean="0">
                <a:solidFill>
                  <a:schemeClr val="bg1">
                    <a:lumMod val="75000"/>
                  </a:schemeClr>
                </a:solidFill>
              </a:rPr>
              <a:t>: a  </a:t>
            </a: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larger slice </a:t>
            </a: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today is better than a </a:t>
            </a: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smaller slice of a larger pie </a:t>
            </a: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tomorrow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reputation</a:t>
            </a: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 effects are </a:t>
            </a: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very </a:t>
            </a:r>
            <a:r>
              <a:rPr lang="en-US" sz="6500" b="1" dirty="0" smtClean="0">
                <a:solidFill>
                  <a:schemeClr val="bg1">
                    <a:lumMod val="75000"/>
                  </a:schemeClr>
                </a:solidFill>
              </a:rPr>
              <a:t>fragile, and may repay them very slowly  </a:t>
            </a: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in a world of </a:t>
            </a:r>
            <a:r>
              <a:rPr lang="en-US" sz="6500" b="1" dirty="0">
                <a:solidFill>
                  <a:schemeClr val="bg1">
                    <a:lumMod val="75000"/>
                  </a:schemeClr>
                </a:solidFill>
              </a:rPr>
              <a:t>incomplete contract </a:t>
            </a: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(unforeseen contingencies)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a reputation of “partial abuser” may be profitable (playing the role of a </a:t>
            </a:r>
            <a:r>
              <a:rPr lang="en-US" sz="6500" dirty="0" err="1">
                <a:solidFill>
                  <a:schemeClr val="bg1">
                    <a:lumMod val="75000"/>
                  </a:schemeClr>
                </a:solidFill>
              </a:rPr>
              <a:t>Stackelberg</a:t>
            </a:r>
            <a:r>
              <a:rPr lang="en-US" sz="6500" dirty="0">
                <a:solidFill>
                  <a:schemeClr val="bg1">
                    <a:lumMod val="75000"/>
                  </a:schemeClr>
                </a:solidFill>
              </a:rPr>
              <a:t> leader). </a:t>
            </a:r>
            <a:endParaRPr lang="en-US" sz="65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6800" dirty="0" smtClean="0">
                <a:solidFill>
                  <a:schemeClr val="bg1">
                    <a:lumMod val="75000"/>
                  </a:schemeClr>
                </a:solidFill>
              </a:rPr>
              <a:t>Nonetheless we may argue that </a:t>
            </a:r>
            <a:r>
              <a:rPr lang="en-US" sz="6800" b="1" dirty="0" smtClean="0">
                <a:solidFill>
                  <a:schemeClr val="bg1">
                    <a:lumMod val="75000"/>
                  </a:schemeClr>
                </a:solidFill>
              </a:rPr>
              <a:t>social norms </a:t>
            </a:r>
            <a:r>
              <a:rPr lang="en-US" sz="6800" dirty="0" smtClean="0">
                <a:solidFill>
                  <a:schemeClr val="bg1">
                    <a:lumMod val="75000"/>
                  </a:schemeClr>
                </a:solidFill>
              </a:rPr>
              <a:t>based on the shared mental model of a </a:t>
            </a:r>
            <a:r>
              <a:rPr lang="en-US" sz="6800" b="1" dirty="0" smtClean="0">
                <a:solidFill>
                  <a:schemeClr val="bg1">
                    <a:lumMod val="75000"/>
                  </a:schemeClr>
                </a:solidFill>
              </a:rPr>
              <a:t>social contract direct</a:t>
            </a:r>
            <a:r>
              <a:rPr lang="en-US" sz="6800" dirty="0" smtClean="0">
                <a:solidFill>
                  <a:schemeClr val="bg1">
                    <a:lumMod val="75000"/>
                  </a:schemeClr>
                </a:solidFill>
              </a:rPr>
              <a:t> the </a:t>
            </a:r>
            <a:r>
              <a:rPr lang="en-US" sz="6800" b="1" dirty="0" smtClean="0">
                <a:solidFill>
                  <a:schemeClr val="bg1">
                    <a:lumMod val="75000"/>
                  </a:schemeClr>
                </a:solidFill>
              </a:rPr>
              <a:t>equilibrium selection </a:t>
            </a:r>
            <a:r>
              <a:rPr lang="en-US" sz="6800" dirty="0" smtClean="0">
                <a:solidFill>
                  <a:schemeClr val="bg1">
                    <a:lumMod val="75000"/>
                  </a:schemeClr>
                </a:solidFill>
              </a:rPr>
              <a:t>process </a:t>
            </a:r>
            <a:r>
              <a:rPr lang="en-US" sz="6800" b="1" dirty="0" smtClean="0">
                <a:solidFill>
                  <a:schemeClr val="bg1">
                    <a:lumMod val="75000"/>
                  </a:schemeClr>
                </a:solidFill>
              </a:rPr>
              <a:t>toward</a:t>
            </a:r>
            <a:r>
              <a:rPr lang="en-US" sz="6800" dirty="0" smtClean="0">
                <a:solidFill>
                  <a:schemeClr val="bg1">
                    <a:lumMod val="75000"/>
                  </a:schemeClr>
                </a:solidFill>
              </a:rPr>
              <a:t> the socially responsible CG model  </a:t>
            </a:r>
            <a:endParaRPr lang="en-US" sz="6800" dirty="0">
              <a:solidFill>
                <a:schemeClr val="bg1">
                  <a:lumMod val="75000"/>
                </a:schemeClr>
              </a:solidFill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11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0"/>
            <a:ext cx="8937442" cy="1340768"/>
          </a:xfrm>
        </p:spPr>
        <p:txBody>
          <a:bodyPr>
            <a:normAutofit/>
          </a:bodyPr>
          <a:lstStyle/>
          <a:p>
            <a:r>
              <a:rPr lang="en-GB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4. How does the </a:t>
            </a:r>
            <a:r>
              <a:rPr lang="en-GB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Multi-stakeholder  GC model derives FROM the social </a:t>
            </a:r>
            <a:r>
              <a:rPr lang="en-GB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contract?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58924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b="1" dirty="0"/>
              <a:t>4 steps </a:t>
            </a:r>
            <a:r>
              <a:rPr lang="en-US" sz="3000" dirty="0"/>
              <a:t>in the </a:t>
            </a:r>
            <a:r>
              <a:rPr lang="en-US" sz="3000" b="1" dirty="0"/>
              <a:t>social contract justification </a:t>
            </a:r>
            <a:r>
              <a:rPr lang="en-US" sz="3000" dirty="0"/>
              <a:t>of the multi-stakeholder CG  </a:t>
            </a:r>
            <a:r>
              <a:rPr lang="en-US" sz="3000" b="1" dirty="0"/>
              <a:t>from micro  to macro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1</a:t>
            </a:r>
            <a:r>
              <a:rPr lang="en-US" sz="2500" dirty="0"/>
              <a:t>. </a:t>
            </a:r>
            <a:r>
              <a:rPr lang="en-US" sz="2600" dirty="0"/>
              <a:t>The </a:t>
            </a:r>
            <a:r>
              <a:rPr lang="en-US" sz="2600" b="1" dirty="0"/>
              <a:t>micro-level social contract of the firm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/>
              <a:t>2. </a:t>
            </a:r>
            <a:r>
              <a:rPr lang="en-US" sz="2600" b="1" dirty="0" smtClean="0"/>
              <a:t> the foundation of the micro SC in the  constitutional </a:t>
            </a:r>
            <a:r>
              <a:rPr lang="en-US" sz="2600" b="1" dirty="0"/>
              <a:t>and post-constitutional contracts of the firm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/>
              <a:t>3. </a:t>
            </a:r>
            <a:r>
              <a:rPr lang="en-US" sz="2600" dirty="0"/>
              <a:t>the </a:t>
            </a:r>
            <a:r>
              <a:rPr lang="en-US" sz="2600" dirty="0" smtClean="0"/>
              <a:t>explanation of the constitutional contract on CG </a:t>
            </a:r>
            <a:r>
              <a:rPr lang="en-US" sz="2600" b="1" dirty="0" smtClean="0"/>
              <a:t>as an </a:t>
            </a:r>
            <a:r>
              <a:rPr lang="en-US" sz="2600" b="1" dirty="0"/>
              <a:t>equilibrium </a:t>
            </a:r>
            <a:r>
              <a:rPr lang="en-US" sz="2600" b="1" dirty="0" smtClean="0"/>
              <a:t>selected in a </a:t>
            </a:r>
            <a:r>
              <a:rPr lang="en-US" sz="2600" b="1" dirty="0" smtClean="0">
                <a:solidFill>
                  <a:srgbClr val="C00000"/>
                </a:solidFill>
              </a:rPr>
              <a:t>non cooperative  </a:t>
            </a:r>
            <a:r>
              <a:rPr lang="en-US" sz="2600" b="1" dirty="0" smtClean="0"/>
              <a:t>“</a:t>
            </a:r>
            <a:r>
              <a:rPr lang="en-US" sz="2600" b="1" dirty="0"/>
              <a:t>original position” </a:t>
            </a:r>
            <a:r>
              <a:rPr lang="en-US" sz="2600" b="1" dirty="0" smtClean="0"/>
              <a:t>game, under </a:t>
            </a:r>
            <a:r>
              <a:rPr lang="en-US" sz="2600" b="1" dirty="0"/>
              <a:t>the veil of </a:t>
            </a:r>
            <a:r>
              <a:rPr lang="en-US" sz="2600" b="1" dirty="0" smtClean="0"/>
              <a:t>ignorance (</a:t>
            </a:r>
            <a:r>
              <a:rPr lang="en-US" sz="2600" b="1" dirty="0" err="1" smtClean="0"/>
              <a:t>Binmore</a:t>
            </a:r>
            <a:r>
              <a:rPr lang="en-US" sz="2600" b="1" dirty="0" smtClean="0"/>
              <a:t>) 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/>
              <a:t>4. The achievement of the theory of justice level </a:t>
            </a:r>
          </a:p>
          <a:p>
            <a:endParaRPr lang="en-US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77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0"/>
            <a:ext cx="8937442" cy="1340768"/>
          </a:xfrm>
        </p:spPr>
        <p:txBody>
          <a:bodyPr>
            <a:normAutofit/>
          </a:bodyPr>
          <a:lstStyle/>
          <a:p>
            <a:r>
              <a:rPr lang="en-GB" sz="2800" b="1" cap="all" dirty="0">
                <a:solidFill>
                  <a:srgbClr val="C00000"/>
                </a:solidFill>
                <a:ea typeface="Calibri"/>
                <a:cs typeface="Times New Roman"/>
              </a:rPr>
              <a:t>How the Multi-stakeholder  </a:t>
            </a:r>
            <a:r>
              <a:rPr lang="en-GB" sz="28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CG model </a:t>
            </a:r>
            <a:r>
              <a:rPr lang="en-GB" sz="2800" b="1" cap="all" dirty="0">
                <a:solidFill>
                  <a:srgbClr val="C00000"/>
                </a:solidFill>
                <a:ea typeface="Calibri"/>
                <a:cs typeface="Times New Roman"/>
              </a:rPr>
              <a:t>derives FROM the social contract?</a:t>
            </a:r>
            <a:endParaRPr lang="en-GB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73325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en-US" sz="2600" b="1" dirty="0" smtClean="0"/>
          </a:p>
          <a:p>
            <a:pPr marL="857250" lvl="1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/>
              <a:t>This </a:t>
            </a:r>
            <a:r>
              <a:rPr lang="en-US" sz="3200" dirty="0"/>
              <a:t>process </a:t>
            </a:r>
            <a:r>
              <a:rPr lang="en-US" sz="3200" b="1" dirty="0"/>
              <a:t>ascends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700" b="1" dirty="0"/>
              <a:t>from the isolate model of a firm SC  </a:t>
            </a:r>
            <a:r>
              <a:rPr lang="en-US" sz="2700" dirty="0"/>
              <a:t>at micro level,  </a:t>
            </a:r>
          </a:p>
          <a:p>
            <a:pPr lvl="1">
              <a:spcBef>
                <a:spcPts val="600"/>
              </a:spcBef>
            </a:pPr>
            <a:r>
              <a:rPr lang="en-US" sz="2700" dirty="0"/>
              <a:t>to the </a:t>
            </a:r>
            <a:r>
              <a:rPr lang="en-US" sz="2700" b="1" dirty="0"/>
              <a:t>foundation of corporate law </a:t>
            </a:r>
            <a:r>
              <a:rPr lang="en-US" sz="2700" dirty="0"/>
              <a:t>in a more general constitutional contract, </a:t>
            </a:r>
            <a:endParaRPr lang="en-US" sz="2700" dirty="0" smtClean="0"/>
          </a:p>
          <a:p>
            <a:pPr lvl="1">
              <a:spcBef>
                <a:spcPts val="600"/>
              </a:spcBef>
            </a:pPr>
            <a:r>
              <a:rPr lang="en-US" sz="2700" dirty="0" smtClean="0"/>
              <a:t>To the selection of a CG constitution in a state of nature as </a:t>
            </a:r>
            <a:r>
              <a:rPr lang="en-US" sz="2700" b="1" dirty="0" smtClean="0"/>
              <a:t>an equilibrium selection process </a:t>
            </a:r>
            <a:r>
              <a:rPr lang="en-US" sz="2700" dirty="0" smtClean="0"/>
              <a:t>which entails equality </a:t>
            </a:r>
            <a:endParaRPr lang="en-US" sz="2700" dirty="0"/>
          </a:p>
          <a:p>
            <a:pPr lvl="1">
              <a:spcBef>
                <a:spcPts val="600"/>
              </a:spcBef>
            </a:pPr>
            <a:r>
              <a:rPr lang="en-US" sz="2700" dirty="0"/>
              <a:t>and hence  </a:t>
            </a:r>
            <a:r>
              <a:rPr lang="en-US" sz="2700" b="1" dirty="0"/>
              <a:t>reaches</a:t>
            </a:r>
            <a:r>
              <a:rPr lang="en-US" sz="2700" dirty="0"/>
              <a:t> the level of the </a:t>
            </a:r>
            <a:r>
              <a:rPr lang="en-US" sz="2700" b="1" dirty="0"/>
              <a:t>theory of justice</a:t>
            </a:r>
          </a:p>
          <a:p>
            <a:endParaRPr lang="en-US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77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1</a:t>
            </a:r>
            <a:r>
              <a:rPr lang="en-US" sz="2700" b="1" cap="all" dirty="0">
                <a:solidFill>
                  <a:srgbClr val="C00000"/>
                </a:solidFill>
                <a:ea typeface="Calibri"/>
                <a:cs typeface="Times New Roman"/>
              </a:rPr>
              <a:t>st</a:t>
            </a: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: The micro-social contract of the firm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6093296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Seen in isolation, the firm is constituted by its stakeholders mutual agreement: </a:t>
            </a:r>
            <a:r>
              <a:rPr lang="en-US" sz="2800" dirty="0"/>
              <a:t>a multi-stakeholder association exiting  the state of natur</a:t>
            </a:r>
            <a:r>
              <a:rPr lang="en-US" sz="2800" b="1" dirty="0"/>
              <a:t>e </a:t>
            </a:r>
            <a:r>
              <a:rPr lang="en-US" sz="2800" dirty="0"/>
              <a:t>(incomplete contracts</a:t>
            </a:r>
            <a:r>
              <a:rPr lang="en-US" sz="2800" b="1" dirty="0"/>
              <a:t>) </a:t>
            </a:r>
            <a:r>
              <a:rPr lang="en-US" sz="2800" b="1" dirty="0" smtClean="0"/>
              <a:t>by means of ….</a:t>
            </a:r>
            <a:endParaRPr lang="en-US" sz="2800" dirty="0"/>
          </a:p>
          <a:p>
            <a:pPr lvl="1"/>
            <a:r>
              <a:rPr lang="en-US" sz="2500" b="1" dirty="0"/>
              <a:t>pactum unionis</a:t>
            </a:r>
            <a:r>
              <a:rPr lang="en-US" sz="2500" dirty="0"/>
              <a:t>: fair distribution of the maximum surplus obtained by cooperation from a fair </a:t>
            </a:r>
            <a:r>
              <a:rPr lang="en-US" sz="2500" b="1" dirty="0"/>
              <a:t>status </a:t>
            </a:r>
            <a:r>
              <a:rPr lang="en-US" sz="2500" b="1" dirty="0" smtClean="0"/>
              <a:t>quo</a:t>
            </a:r>
            <a:endParaRPr lang="en-US" sz="2500" dirty="0"/>
          </a:p>
          <a:p>
            <a:pPr lvl="1"/>
            <a:r>
              <a:rPr lang="en-US" sz="2500" dirty="0"/>
              <a:t> </a:t>
            </a:r>
            <a:r>
              <a:rPr lang="en-US" sz="2500" b="1" dirty="0"/>
              <a:t>pactum subjectionis</a:t>
            </a:r>
            <a:r>
              <a:rPr lang="en-US" sz="2500" dirty="0"/>
              <a:t>: allocation of authority minimizing opportunism, under the proviso of respecting the extended fiduciary duties owed to non-controlling parties</a:t>
            </a:r>
            <a:r>
              <a:rPr lang="en-US" sz="2300" dirty="0"/>
              <a:t>. </a:t>
            </a:r>
          </a:p>
          <a:p>
            <a:pPr lvl="0"/>
            <a:r>
              <a:rPr lang="en-US" sz="2600" dirty="0"/>
              <a:t>Even if stakeholder </a:t>
            </a:r>
            <a:r>
              <a:rPr lang="en-US" sz="2600" dirty="0" smtClean="0"/>
              <a:t>have conflicting interest ,</a:t>
            </a:r>
            <a:r>
              <a:rPr lang="en-US" sz="2600" b="1" dirty="0" smtClean="0"/>
              <a:t> </a:t>
            </a:r>
            <a:r>
              <a:rPr lang="en-US" sz="2600" dirty="0"/>
              <a:t>the SC </a:t>
            </a:r>
            <a:r>
              <a:rPr lang="en-US" sz="2600" b="1" dirty="0"/>
              <a:t>solves the balancing </a:t>
            </a:r>
            <a:r>
              <a:rPr lang="en-US" sz="2600" dirty="0"/>
              <a:t>problem by a </a:t>
            </a:r>
            <a:r>
              <a:rPr lang="en-US" sz="2600" b="1" dirty="0"/>
              <a:t>unique</a:t>
            </a:r>
            <a:r>
              <a:rPr lang="en-US" sz="2600" dirty="0"/>
              <a:t> objective function : </a:t>
            </a:r>
          </a:p>
          <a:p>
            <a:pPr lvl="1"/>
            <a:r>
              <a:rPr lang="en-US" sz="2600" dirty="0"/>
              <a:t> the </a:t>
            </a:r>
            <a:r>
              <a:rPr lang="en-US" sz="2600" b="1" dirty="0"/>
              <a:t>Nash bargaining solution </a:t>
            </a:r>
            <a:r>
              <a:rPr lang="en-US" sz="2600" dirty="0" smtClean="0"/>
              <a:t>in </a:t>
            </a:r>
            <a:r>
              <a:rPr lang="en-US" sz="2600" dirty="0"/>
              <a:t>a cooperative context </a:t>
            </a:r>
          </a:p>
          <a:p>
            <a:pPr marL="0" lvl="0" indent="0">
              <a:buNone/>
            </a:pPr>
            <a:r>
              <a:rPr lang="it-IT" sz="2000" dirty="0" err="1" smtClean="0"/>
              <a:t>Ref</a:t>
            </a:r>
            <a:r>
              <a:rPr lang="it-IT" sz="2000" dirty="0"/>
              <a:t>: Sacconi 2004/7 Sacconi (JBE )2006a, Sacconi (Palgrave ) 2011a</a:t>
            </a:r>
            <a:endParaRPr lang="en-US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77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2</a:t>
            </a:r>
            <a:r>
              <a:rPr lang="en-US" sz="2400" b="1" cap="all" dirty="0">
                <a:solidFill>
                  <a:srgbClr val="C00000"/>
                </a:solidFill>
                <a:ea typeface="Calibri"/>
                <a:cs typeface="Times New Roman"/>
              </a:rPr>
              <a:t>nd</a:t>
            </a: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:  Constitutional and </a:t>
            </a:r>
            <a:b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</a:b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post-constitutional contracts in GC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661248"/>
          </a:xfrm>
        </p:spPr>
        <p:txBody>
          <a:bodyPr>
            <a:normAutofit fontScale="32500" lnSpcReduction="2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8000" dirty="0" smtClean="0"/>
              <a:t>But how is it  possible that the </a:t>
            </a:r>
            <a:r>
              <a:rPr lang="en-US" sz="8000" b="1" dirty="0" smtClean="0"/>
              <a:t>bargaining status quo </a:t>
            </a:r>
            <a:r>
              <a:rPr lang="en-US" sz="8000" dirty="0" smtClean="0"/>
              <a:t>of the micro social contract  </a:t>
            </a:r>
            <a:r>
              <a:rPr lang="en-US" sz="8000" b="1" dirty="0" smtClean="0"/>
              <a:t>does not reflect unfair  inequalities?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8000" b="1" dirty="0" smtClean="0"/>
              <a:t>We  ascend a level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8000" b="1" dirty="0" smtClean="0">
                <a:ea typeface="Calibri"/>
                <a:cs typeface="Times New Roman"/>
              </a:rPr>
              <a:t>At </a:t>
            </a:r>
            <a:r>
              <a:rPr lang="en-US" sz="8000" b="1" dirty="0">
                <a:ea typeface="Calibri"/>
                <a:cs typeface="Times New Roman"/>
              </a:rPr>
              <a:t>the constitutional stage  </a:t>
            </a:r>
            <a:r>
              <a:rPr lang="en-US" sz="8000" dirty="0">
                <a:ea typeface="Calibri"/>
                <a:cs typeface="Times New Roman"/>
              </a:rPr>
              <a:t>a bargaining game </a:t>
            </a:r>
            <a:r>
              <a:rPr lang="en-US" sz="8000" dirty="0" smtClean="0">
                <a:ea typeface="Calibri"/>
                <a:cs typeface="Times New Roman"/>
              </a:rPr>
              <a:t>“</a:t>
            </a:r>
            <a:r>
              <a:rPr lang="en-US" sz="8000" b="1" dirty="0" smtClean="0">
                <a:ea typeface="Calibri"/>
                <a:cs typeface="Times New Roman"/>
              </a:rPr>
              <a:t>behind </a:t>
            </a:r>
            <a:r>
              <a:rPr lang="en-US" sz="8000" b="1" dirty="0">
                <a:ea typeface="Calibri"/>
                <a:cs typeface="Times New Roman"/>
              </a:rPr>
              <a:t>the veil of </a:t>
            </a:r>
            <a:r>
              <a:rPr lang="en-US" sz="8000" b="1" dirty="0" smtClean="0">
                <a:ea typeface="Calibri"/>
                <a:cs typeface="Times New Roman"/>
              </a:rPr>
              <a:t>ignorance</a:t>
            </a:r>
            <a:r>
              <a:rPr lang="en-US" sz="8000" dirty="0" smtClean="0">
                <a:ea typeface="Calibri"/>
                <a:cs typeface="Times New Roman"/>
              </a:rPr>
              <a:t>”</a:t>
            </a:r>
            <a:r>
              <a:rPr lang="en-US" sz="8000" b="1" dirty="0" smtClean="0">
                <a:ea typeface="Calibri"/>
                <a:cs typeface="Times New Roman"/>
              </a:rPr>
              <a:t> </a:t>
            </a:r>
            <a:r>
              <a:rPr lang="en-US" sz="8000" dirty="0" smtClean="0">
                <a:ea typeface="Calibri"/>
                <a:cs typeface="Times New Roman"/>
              </a:rPr>
              <a:t> </a:t>
            </a:r>
            <a:r>
              <a:rPr lang="en-US" sz="8000" dirty="0">
                <a:ea typeface="Calibri"/>
                <a:cs typeface="Times New Roman"/>
              </a:rPr>
              <a:t>selects the </a:t>
            </a:r>
            <a:r>
              <a:rPr lang="en-US" sz="8000" b="1" dirty="0">
                <a:ea typeface="Calibri"/>
                <a:cs typeface="Times New Roman"/>
              </a:rPr>
              <a:t>fair allocation of resources, rights, responsibility,  </a:t>
            </a:r>
            <a:endParaRPr lang="en-US" sz="8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8000" b="1" dirty="0" smtClean="0">
                <a:ea typeface="Calibri"/>
                <a:cs typeface="Times New Roman"/>
              </a:rPr>
              <a:t>It  </a:t>
            </a:r>
            <a:r>
              <a:rPr lang="en-US" sz="8000" b="1" dirty="0">
                <a:ea typeface="Calibri"/>
                <a:cs typeface="Times New Roman"/>
              </a:rPr>
              <a:t>settles the </a:t>
            </a:r>
            <a:r>
              <a:rPr lang="en-US" sz="8000" b="1" dirty="0" smtClean="0">
                <a:ea typeface="Calibri"/>
                <a:cs typeface="Times New Roman"/>
              </a:rPr>
              <a:t>“status quo” </a:t>
            </a:r>
            <a:r>
              <a:rPr lang="en-US" sz="8000" dirty="0">
                <a:ea typeface="Calibri"/>
                <a:cs typeface="Times New Roman"/>
              </a:rPr>
              <a:t>and  the </a:t>
            </a:r>
            <a:r>
              <a:rPr lang="en-US" sz="8000" b="1" dirty="0">
                <a:ea typeface="Calibri"/>
                <a:cs typeface="Times New Roman"/>
              </a:rPr>
              <a:t>strategy sets </a:t>
            </a:r>
            <a:r>
              <a:rPr lang="en-US" sz="8000" b="1" dirty="0" smtClean="0">
                <a:ea typeface="Calibri"/>
                <a:cs typeface="Times New Roman"/>
              </a:rPr>
              <a:t>available to the players </a:t>
            </a:r>
            <a:r>
              <a:rPr lang="en-US" sz="8000" dirty="0" smtClean="0">
                <a:ea typeface="Calibri"/>
                <a:cs typeface="Times New Roman"/>
              </a:rPr>
              <a:t>in the </a:t>
            </a:r>
            <a:r>
              <a:rPr lang="en-US" sz="8000" b="1" dirty="0" smtClean="0">
                <a:ea typeface="Calibri"/>
                <a:cs typeface="Times New Roman"/>
              </a:rPr>
              <a:t>post constitutional  </a:t>
            </a:r>
            <a:r>
              <a:rPr lang="en-US" sz="8000" dirty="0" smtClean="0">
                <a:ea typeface="Calibri"/>
                <a:cs typeface="Times New Roman"/>
              </a:rPr>
              <a:t>agreement on the firm</a:t>
            </a:r>
            <a:endParaRPr lang="en-US" sz="8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8000" b="1" dirty="0">
                <a:ea typeface="Calibri"/>
                <a:cs typeface="Times New Roman"/>
              </a:rPr>
              <a:t>At the post-constitutional stage different cooperative</a:t>
            </a:r>
            <a:r>
              <a:rPr lang="en-US" sz="8000" dirty="0">
                <a:ea typeface="Calibri"/>
                <a:cs typeface="Times New Roman"/>
              </a:rPr>
              <a:t> </a:t>
            </a:r>
            <a:r>
              <a:rPr lang="en-US" sz="8000" b="1" dirty="0">
                <a:ea typeface="Calibri"/>
                <a:cs typeface="Times New Roman"/>
              </a:rPr>
              <a:t>coalition/firm may be formed, </a:t>
            </a:r>
            <a:r>
              <a:rPr lang="en-US" sz="8000" dirty="0">
                <a:ea typeface="Calibri"/>
                <a:cs typeface="Times New Roman"/>
              </a:rPr>
              <a:t>and</a:t>
            </a:r>
            <a:r>
              <a:rPr lang="en-US" sz="8000" b="1" dirty="0">
                <a:ea typeface="Calibri"/>
                <a:cs typeface="Times New Roman"/>
              </a:rPr>
              <a:t> </a:t>
            </a:r>
            <a:r>
              <a:rPr lang="en-US" sz="8000" dirty="0" smtClean="0">
                <a:ea typeface="Calibri"/>
                <a:cs typeface="Times New Roman"/>
              </a:rPr>
              <a:t>any agent claims  </a:t>
            </a:r>
            <a:r>
              <a:rPr lang="en-US" sz="8000" dirty="0">
                <a:ea typeface="Calibri"/>
                <a:cs typeface="Times New Roman"/>
              </a:rPr>
              <a:t>a payoff corresponding to her </a:t>
            </a:r>
            <a:r>
              <a:rPr lang="en-US" sz="8000" b="1" dirty="0">
                <a:ea typeface="Calibri"/>
                <a:cs typeface="Times New Roman"/>
              </a:rPr>
              <a:t>contribution</a:t>
            </a:r>
            <a:r>
              <a:rPr lang="en-US" sz="8000" dirty="0">
                <a:ea typeface="Calibri"/>
                <a:cs typeface="Times New Roman"/>
              </a:rPr>
              <a:t> (Shapley value</a:t>
            </a:r>
            <a:r>
              <a:rPr lang="en-US" sz="8000" dirty="0" smtClean="0">
                <a:ea typeface="Calibri"/>
                <a:cs typeface="Times New Roman"/>
              </a:rPr>
              <a:t>). </a:t>
            </a:r>
            <a:endParaRPr lang="en-US" sz="80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it-IT" sz="7000" dirty="0" err="1" smtClean="0"/>
              <a:t>Ref</a:t>
            </a:r>
            <a:r>
              <a:rPr lang="it-IT" sz="7000" dirty="0"/>
              <a:t>. Sacconi (Springer) 2000, Sacconi JBE 2006a</a:t>
            </a:r>
            <a:endParaRPr lang="en-US" sz="7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77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Autofit/>
          </a:bodyPr>
          <a:lstStyle/>
          <a:p>
            <a:r>
              <a:rPr lang="en-US" sz="2400" b="1" cap="all" dirty="0">
                <a:solidFill>
                  <a:srgbClr val="C00000"/>
                </a:solidFill>
                <a:ea typeface="Calibri"/>
                <a:cs typeface="Times New Roman"/>
              </a:rPr>
              <a:t>Constitutional and </a:t>
            </a:r>
            <a:br>
              <a:rPr lang="en-US" sz="2400" b="1" cap="all" dirty="0">
                <a:solidFill>
                  <a:srgbClr val="C00000"/>
                </a:solidFill>
                <a:ea typeface="Calibri"/>
                <a:cs typeface="Times New Roman"/>
              </a:rPr>
            </a:br>
            <a:r>
              <a:rPr lang="en-US" sz="2400" b="1" cap="all" dirty="0">
                <a:solidFill>
                  <a:srgbClr val="C00000"/>
                </a:solidFill>
                <a:ea typeface="Calibri"/>
                <a:cs typeface="Times New Roman"/>
              </a:rPr>
              <a:t>post-constitutional contracts in GC </a:t>
            </a:r>
            <a:endParaRPr lang="en-US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661248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n-US" sz="8600" b="1" dirty="0">
                <a:ea typeface="Calibri"/>
                <a:cs typeface="Times New Roman"/>
              </a:rPr>
              <a:t>It follows that </a:t>
            </a:r>
            <a:r>
              <a:rPr lang="en-US" sz="8600" dirty="0">
                <a:ea typeface="Calibri"/>
                <a:cs typeface="Times New Roman"/>
              </a:rPr>
              <a:t>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en-US" sz="8600" dirty="0">
                <a:ea typeface="Calibri"/>
                <a:cs typeface="Times New Roman"/>
              </a:rPr>
              <a:t>the </a:t>
            </a:r>
            <a:r>
              <a:rPr lang="en-US" sz="8600" dirty="0" smtClean="0">
                <a:ea typeface="Calibri"/>
                <a:cs typeface="Times New Roman"/>
              </a:rPr>
              <a:t>constitutional agreement is </a:t>
            </a:r>
            <a:r>
              <a:rPr lang="en-US" sz="8600" b="1" dirty="0">
                <a:ea typeface="Calibri"/>
                <a:cs typeface="Times New Roman"/>
              </a:rPr>
              <a:t>egalitarian</a:t>
            </a:r>
            <a:r>
              <a:rPr lang="en-US" sz="8600" dirty="0">
                <a:ea typeface="Calibri"/>
                <a:cs typeface="Times New Roman"/>
              </a:rPr>
              <a:t> (NBS</a:t>
            </a:r>
            <a:r>
              <a:rPr lang="en-US" sz="8600" dirty="0" smtClean="0">
                <a:ea typeface="Calibri"/>
                <a:cs typeface="Times New Roman"/>
              </a:rPr>
              <a:t>) </a:t>
            </a:r>
            <a:r>
              <a:rPr lang="en-US" sz="8600" dirty="0" smtClean="0">
                <a:ea typeface="Calibri"/>
                <a:cs typeface="Times New Roman"/>
              </a:rPr>
              <a:t>since under </a:t>
            </a:r>
            <a:r>
              <a:rPr lang="en-US" sz="8600" dirty="0" smtClean="0">
                <a:ea typeface="Calibri"/>
                <a:cs typeface="Times New Roman"/>
              </a:rPr>
              <a:t>the veil the payoff space is </a:t>
            </a:r>
            <a:r>
              <a:rPr lang="en-US" sz="8600" b="1" dirty="0" smtClean="0">
                <a:ea typeface="Calibri"/>
                <a:cs typeface="Times New Roman"/>
              </a:rPr>
              <a:t>symmetric</a:t>
            </a:r>
            <a:r>
              <a:rPr lang="en-US" sz="8600" dirty="0" smtClean="0">
                <a:ea typeface="Calibri"/>
                <a:cs typeface="Times New Roman"/>
              </a:rPr>
              <a:t> and nobody may support any differential claims on basic endowments </a:t>
            </a:r>
            <a:endParaRPr lang="en-US" sz="86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en-US" sz="8600" dirty="0">
                <a:ea typeface="Calibri"/>
                <a:cs typeface="Times New Roman"/>
              </a:rPr>
              <a:t>the solution of post-constitutional bargaining reflects </a:t>
            </a:r>
            <a:r>
              <a:rPr lang="en-US" sz="8600" b="1" dirty="0">
                <a:ea typeface="Calibri"/>
                <a:cs typeface="Times New Roman"/>
              </a:rPr>
              <a:t>responsible effort</a:t>
            </a:r>
            <a:r>
              <a:rPr lang="en-US" sz="8600" dirty="0">
                <a:ea typeface="Calibri"/>
                <a:cs typeface="Times New Roman"/>
              </a:rPr>
              <a:t>  carried out through </a:t>
            </a:r>
            <a:r>
              <a:rPr lang="en-US" sz="8600" b="1" dirty="0">
                <a:ea typeface="Calibri"/>
                <a:cs typeface="Times New Roman"/>
              </a:rPr>
              <a:t>symmetric endowments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en-US" sz="8600" dirty="0">
                <a:ea typeface="Calibri"/>
                <a:cs typeface="Times New Roman"/>
              </a:rPr>
              <a:t>If rationality, endowments and the capability for effort are</a:t>
            </a:r>
            <a:r>
              <a:rPr lang="en-US" sz="8600" b="1" dirty="0">
                <a:ea typeface="Calibri"/>
                <a:cs typeface="Times New Roman"/>
              </a:rPr>
              <a:t> similar enough</a:t>
            </a:r>
            <a:r>
              <a:rPr lang="en-US" sz="8600" dirty="0">
                <a:ea typeface="Calibri"/>
                <a:cs typeface="Times New Roman"/>
              </a:rPr>
              <a:t> contributions </a:t>
            </a:r>
            <a:r>
              <a:rPr lang="en-US" sz="8600" b="1" dirty="0">
                <a:ea typeface="Calibri"/>
                <a:cs typeface="Times New Roman"/>
              </a:rPr>
              <a:t>will be also similar</a:t>
            </a:r>
            <a:r>
              <a:rPr lang="en-US" sz="8600" dirty="0">
                <a:ea typeface="Calibri"/>
                <a:cs typeface="Times New Roman"/>
              </a:rPr>
              <a:t>,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/>
              <a:buChar char=""/>
            </a:pPr>
            <a:r>
              <a:rPr lang="en-US" sz="8600" b="1" dirty="0">
                <a:ea typeface="Calibri"/>
                <a:cs typeface="Times New Roman"/>
              </a:rPr>
              <a:t>so the final distribution cannot be too unequal 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272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en-US" sz="36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3</a:t>
            </a:r>
            <a:r>
              <a:rPr lang="en-US" sz="31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rd</a:t>
            </a:r>
            <a:r>
              <a:rPr lang="en-US" sz="36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: selection of an equilibrium constitution From the “state of nature </a:t>
            </a:r>
            <a:r>
              <a:rPr lang="en-US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”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5445224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In order to be </a:t>
            </a:r>
            <a:r>
              <a:rPr lang="en-US" b="1" dirty="0" smtClean="0"/>
              <a:t>consistent</a:t>
            </a:r>
            <a:r>
              <a:rPr lang="en-US" dirty="0" smtClean="0"/>
              <a:t> with the very idea of the </a:t>
            </a:r>
            <a:r>
              <a:rPr lang="en-US" b="1" dirty="0" smtClean="0"/>
              <a:t>social contract  </a:t>
            </a:r>
            <a:r>
              <a:rPr lang="en-US" dirty="0" smtClean="0"/>
              <a:t>- an agreement </a:t>
            </a:r>
            <a:r>
              <a:rPr lang="en-US" dirty="0" smtClean="0"/>
              <a:t>in </a:t>
            </a:r>
            <a:r>
              <a:rPr lang="en-US" b="1" dirty="0" smtClean="0"/>
              <a:t>“</a:t>
            </a:r>
            <a:r>
              <a:rPr lang="en-US" b="1" dirty="0" smtClean="0"/>
              <a:t>the state of nature” </a:t>
            </a:r>
            <a:r>
              <a:rPr lang="en-US" dirty="0" smtClean="0"/>
              <a:t>-  the firm constitutional </a:t>
            </a:r>
            <a:r>
              <a:rPr lang="en-US" dirty="0" smtClean="0"/>
              <a:t>contract  must  </a:t>
            </a:r>
            <a:r>
              <a:rPr lang="en-US" b="1" dirty="0" smtClean="0"/>
              <a:t>display a self-sustaining property </a:t>
            </a:r>
            <a:r>
              <a:rPr lang="en-US" dirty="0" smtClean="0"/>
              <a:t>– Nash equilibrium.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restrict </a:t>
            </a:r>
            <a:r>
              <a:rPr lang="en-US" dirty="0" smtClean="0"/>
              <a:t>the available/feasible set of corporate constitutions to institutions that</a:t>
            </a:r>
            <a:r>
              <a:rPr lang="en-US" b="1" dirty="0" smtClean="0"/>
              <a:t> could emerge as repeated game </a:t>
            </a:r>
            <a:r>
              <a:rPr lang="en-US" b="1" dirty="0" err="1" smtClean="0"/>
              <a:t>equilibria</a:t>
            </a:r>
            <a:r>
              <a:rPr lang="en-US" dirty="0" smtClean="0"/>
              <a:t> (typically </a:t>
            </a:r>
            <a:r>
              <a:rPr lang="en-US" b="1" dirty="0" smtClean="0"/>
              <a:t>multiple</a:t>
            </a:r>
            <a:r>
              <a:rPr lang="en-US" dirty="0" smtClean="0"/>
              <a:t>).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SC contract method </a:t>
            </a:r>
            <a:r>
              <a:rPr lang="en-US" dirty="0" smtClean="0"/>
              <a:t>consists in using </a:t>
            </a:r>
            <a:r>
              <a:rPr lang="en-US" dirty="0" smtClean="0"/>
              <a:t>the “</a:t>
            </a:r>
            <a:r>
              <a:rPr lang="en-US" b="1" dirty="0" smtClean="0"/>
              <a:t>veil of ignorance</a:t>
            </a:r>
            <a:r>
              <a:rPr lang="en-US" dirty="0" smtClean="0"/>
              <a:t>” as an </a:t>
            </a:r>
            <a:r>
              <a:rPr lang="en-US" b="1" dirty="0" smtClean="0"/>
              <a:t>equilibrium selection </a:t>
            </a:r>
            <a:r>
              <a:rPr lang="en-US" dirty="0" smtClean="0"/>
              <a:t>device (see </a:t>
            </a:r>
            <a:r>
              <a:rPr lang="en-US" dirty="0" err="1" smtClean="0"/>
              <a:t>Binmore</a:t>
            </a:r>
            <a:r>
              <a:rPr lang="en-US" dirty="0" smtClean="0"/>
              <a:t> 2005) 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en-US" sz="3000" b="1" cap="all" dirty="0">
                <a:solidFill>
                  <a:srgbClr val="C00000"/>
                </a:solidFill>
                <a:ea typeface="Calibri"/>
                <a:cs typeface="Times New Roman"/>
              </a:rPr>
              <a:t>3</a:t>
            </a:r>
            <a:r>
              <a:rPr lang="en-US" sz="2200" b="1" cap="all" dirty="0">
                <a:solidFill>
                  <a:srgbClr val="C00000"/>
                </a:solidFill>
                <a:ea typeface="Calibri"/>
                <a:cs typeface="Times New Roman"/>
              </a:rPr>
              <a:t>rd</a:t>
            </a:r>
            <a:r>
              <a:rPr lang="en-US" sz="3000" b="1" cap="all" dirty="0">
                <a:solidFill>
                  <a:srgbClr val="C00000"/>
                </a:solidFill>
                <a:ea typeface="Calibri"/>
                <a:cs typeface="Times New Roman"/>
              </a:rPr>
              <a:t>: . selection of an equilibrium constitution From </a:t>
            </a:r>
            <a:r>
              <a:rPr lang="en-US" sz="30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the “state of nature” </a:t>
            </a:r>
            <a:endParaRPr lang="en-US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73325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z="3500" dirty="0" smtClean="0"/>
              <a:t>The </a:t>
            </a:r>
            <a:r>
              <a:rPr lang="en-US" sz="3500" dirty="0"/>
              <a:t>veil of ignorance </a:t>
            </a:r>
            <a:r>
              <a:rPr lang="en-US" sz="3500" b="1" dirty="0"/>
              <a:t>symmetrizes</a:t>
            </a:r>
            <a:r>
              <a:rPr lang="en-US" sz="3500" dirty="0"/>
              <a:t> the feasible outcome space: </a:t>
            </a:r>
          </a:p>
          <a:p>
            <a:pPr lvl="1">
              <a:spcBef>
                <a:spcPts val="1200"/>
              </a:spcBef>
            </a:pPr>
            <a:r>
              <a:rPr lang="en-US" sz="3100" b="1" dirty="0" smtClean="0"/>
              <a:t> the symmetric </a:t>
            </a:r>
            <a:r>
              <a:rPr lang="en-US" sz="3100" b="1" dirty="0"/>
              <a:t>intersection </a:t>
            </a:r>
            <a:r>
              <a:rPr lang="en-US" sz="3100" dirty="0"/>
              <a:t>of the original equilibrium space and its </a:t>
            </a:r>
            <a:r>
              <a:rPr lang="en-US" sz="3100" b="1" dirty="0"/>
              <a:t>symmetric translation </a:t>
            </a:r>
            <a:r>
              <a:rPr lang="en-US" sz="3100" dirty="0"/>
              <a:t>with respect to the </a:t>
            </a:r>
            <a:r>
              <a:rPr lang="en-US" sz="3100" dirty="0" smtClean="0"/>
              <a:t>players </a:t>
            </a:r>
            <a:r>
              <a:rPr lang="en-US" sz="3100" dirty="0" smtClean="0"/>
              <a:t>positions</a:t>
            </a:r>
            <a:endParaRPr lang="en-US" sz="3100" dirty="0"/>
          </a:p>
          <a:p>
            <a:pPr>
              <a:spcBef>
                <a:spcPts val="1200"/>
              </a:spcBef>
            </a:pPr>
            <a:r>
              <a:rPr lang="en-US" sz="3500" dirty="0"/>
              <a:t>Within this space the only reasonable bargaining solution is  </a:t>
            </a:r>
            <a:r>
              <a:rPr lang="en-US" sz="3500" b="1" dirty="0"/>
              <a:t>egalitarian</a:t>
            </a:r>
            <a:r>
              <a:rPr lang="en-US" sz="3500" dirty="0"/>
              <a:t>, and corresponds to </a:t>
            </a:r>
            <a:r>
              <a:rPr lang="en-US" sz="3500" b="1" dirty="0"/>
              <a:t>Rawls’ maximin</a:t>
            </a:r>
          </a:p>
          <a:p>
            <a:pPr>
              <a:spcBef>
                <a:spcPts val="1200"/>
              </a:spcBef>
            </a:pPr>
            <a:r>
              <a:rPr lang="en-US" sz="3600" dirty="0"/>
              <a:t>CG constitutions are then compared according to the </a:t>
            </a:r>
            <a:r>
              <a:rPr lang="en-US" sz="3600" b="1" dirty="0"/>
              <a:t>mutual acceptability </a:t>
            </a:r>
            <a:r>
              <a:rPr lang="en-US" sz="3600" dirty="0"/>
              <a:t>of their  </a:t>
            </a:r>
            <a:r>
              <a:rPr lang="en-US" sz="3600" b="1" dirty="0"/>
              <a:t>egalitarian solutions </a:t>
            </a:r>
          </a:p>
          <a:p>
            <a:pPr lvl="1">
              <a:spcBef>
                <a:spcPts val="1200"/>
              </a:spcBef>
            </a:pPr>
            <a:r>
              <a:rPr lang="en-US" sz="3100" b="1" dirty="0"/>
              <a:t>Pareto efficiency decides only amongst egalitarian solutions</a:t>
            </a:r>
          </a:p>
          <a:p>
            <a:pPr marL="0" indent="0">
              <a:buNone/>
            </a:pPr>
            <a:r>
              <a:rPr lang="it-IT" sz="3000" dirty="0" err="1"/>
              <a:t>Ref</a:t>
            </a:r>
            <a:r>
              <a:rPr lang="it-IT" sz="3000" b="1" dirty="0"/>
              <a:t>: </a:t>
            </a:r>
            <a:r>
              <a:rPr lang="it-IT" sz="3000" dirty="0"/>
              <a:t>Sacconi (Palgrave) 2011b</a:t>
            </a:r>
            <a:endParaRPr lang="en-US" sz="3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77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764704"/>
          </a:xfrm>
        </p:spPr>
        <p:txBody>
          <a:bodyPr>
            <a:normAutofit fontScale="90000"/>
          </a:bodyPr>
          <a:lstStyle/>
          <a:p>
            <a:r>
              <a:rPr lang="en-US" sz="3200" b="1" cap="all" dirty="0" smtClean="0">
                <a:solidFill>
                  <a:srgbClr val="C00000"/>
                </a:solidFill>
                <a:cs typeface="Times New Roman"/>
              </a:rPr>
              <a:t>4</a:t>
            </a:r>
            <a:r>
              <a:rPr lang="en-US" sz="3200" b="1" dirty="0" smtClean="0">
                <a:solidFill>
                  <a:srgbClr val="C00000"/>
                </a:solidFill>
                <a:cs typeface="Times New Roman"/>
              </a:rPr>
              <a:t>th</a:t>
            </a:r>
            <a:r>
              <a:rPr lang="en-US" sz="3200" b="1" cap="all" dirty="0" smtClean="0">
                <a:solidFill>
                  <a:srgbClr val="C00000"/>
                </a:solidFill>
                <a:cs typeface="Times New Roman"/>
              </a:rPr>
              <a:t> CG </a:t>
            </a:r>
            <a:r>
              <a:rPr lang="en-US" sz="3200" b="1" cap="all" dirty="0">
                <a:solidFill>
                  <a:srgbClr val="C00000"/>
                </a:solidFill>
                <a:cs typeface="Times New Roman"/>
              </a:rPr>
              <a:t>takes a place in the theory of justice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6408712"/>
          </a:xfrm>
        </p:spPr>
        <p:txBody>
          <a:bodyPr>
            <a:normAutofit fontScale="85000" lnSpcReduction="2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500" b="1" dirty="0"/>
              <a:t>The liberal tradition (Rawls) </a:t>
            </a:r>
            <a:r>
              <a:rPr lang="en-US" sz="3500" dirty="0"/>
              <a:t>of distributive justice has excluded corporations from the domain of distributive justice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100" dirty="0"/>
              <a:t>being this limited to fundamental public law institutions </a:t>
            </a:r>
            <a:r>
              <a:rPr lang="en-US" sz="3100" b="1" dirty="0"/>
              <a:t>whereas the corporation was seen as a “free association</a:t>
            </a:r>
            <a:r>
              <a:rPr lang="en-US" sz="3100" dirty="0"/>
              <a:t>”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100" dirty="0"/>
              <a:t> </a:t>
            </a:r>
            <a:r>
              <a:rPr lang="en-US" sz="3500" dirty="0"/>
              <a:t>But there was no reason to do that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400" dirty="0"/>
              <a:t>corporation </a:t>
            </a:r>
            <a:r>
              <a:rPr lang="en-US" sz="3400" b="1" dirty="0"/>
              <a:t>distribute primary social goods</a:t>
            </a:r>
            <a:r>
              <a:rPr lang="en-US" sz="3400" dirty="0"/>
              <a:t> </a:t>
            </a:r>
            <a:r>
              <a:rPr lang="en-US" sz="3100" dirty="0"/>
              <a:t>like as </a:t>
            </a:r>
            <a:r>
              <a:rPr lang="en-US" sz="3100" i="1" dirty="0"/>
              <a:t>power</a:t>
            </a:r>
            <a:r>
              <a:rPr lang="en-US" sz="3100" dirty="0"/>
              <a:t> and </a:t>
            </a:r>
            <a:r>
              <a:rPr lang="en-US" sz="3100" i="1" dirty="0"/>
              <a:t>authority</a:t>
            </a:r>
            <a:r>
              <a:rPr lang="en-US" sz="3100" dirty="0"/>
              <a:t>, </a:t>
            </a:r>
            <a:r>
              <a:rPr lang="en-US" sz="3100" i="1" dirty="0"/>
              <a:t>career </a:t>
            </a:r>
            <a:r>
              <a:rPr lang="en-US" sz="3100" i="1" dirty="0" smtClean="0"/>
              <a:t>opportunities</a:t>
            </a:r>
            <a:r>
              <a:rPr lang="en-US" sz="3100" dirty="0" smtClean="0"/>
              <a:t>, </a:t>
            </a:r>
            <a:r>
              <a:rPr lang="en-US" sz="3100" i="1" dirty="0"/>
              <a:t>income</a:t>
            </a:r>
            <a:r>
              <a:rPr lang="en-US" sz="3100" dirty="0"/>
              <a:t> and </a:t>
            </a:r>
            <a:r>
              <a:rPr lang="en-US" sz="3100" i="1" dirty="0"/>
              <a:t>wealth</a:t>
            </a:r>
            <a:r>
              <a:rPr lang="en-US" sz="3100" dirty="0"/>
              <a:t>, </a:t>
            </a:r>
            <a:r>
              <a:rPr lang="en-US" sz="3100" dirty="0" smtClean="0"/>
              <a:t>and </a:t>
            </a:r>
            <a:r>
              <a:rPr lang="en-US" sz="3100" dirty="0"/>
              <a:t>the </a:t>
            </a:r>
            <a:r>
              <a:rPr lang="en-US" sz="3100" i="1" dirty="0"/>
              <a:t>basis for self-respect </a:t>
            </a:r>
            <a:r>
              <a:rPr lang="en-US" sz="3100" dirty="0"/>
              <a:t>(decent </a:t>
            </a:r>
            <a:r>
              <a:rPr lang="en-US" sz="3100" dirty="0" smtClean="0"/>
              <a:t>work etc.)</a:t>
            </a:r>
            <a:endParaRPr lang="en-US" sz="31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400" dirty="0"/>
              <a:t>they are </a:t>
            </a:r>
            <a:r>
              <a:rPr lang="en-US" sz="3400" b="1" dirty="0"/>
              <a:t>not free association</a:t>
            </a:r>
            <a:r>
              <a:rPr lang="en-US" sz="3400" dirty="0"/>
              <a:t> </a:t>
            </a:r>
            <a:r>
              <a:rPr lang="en-US" sz="3100" dirty="0"/>
              <a:t>with zero exit costs: </a:t>
            </a:r>
            <a:r>
              <a:rPr lang="en-US" sz="3100" b="1" dirty="0"/>
              <a:t>lock-in effect due to specific investments</a:t>
            </a:r>
            <a:r>
              <a:rPr lang="en-US" sz="3100" dirty="0"/>
              <a:t> and </a:t>
            </a:r>
            <a:r>
              <a:rPr lang="en-US" sz="3100" b="1" dirty="0"/>
              <a:t>authority allocation  </a:t>
            </a:r>
            <a:r>
              <a:rPr lang="en-US" sz="3100" dirty="0"/>
              <a:t>entailing  the threat of heavy costs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Corporations are hence </a:t>
            </a:r>
            <a:r>
              <a:rPr lang="en-US" b="1" dirty="0"/>
              <a:t>part of the “basic structure”</a:t>
            </a:r>
            <a:r>
              <a:rPr lang="en-US" dirty="0"/>
              <a:t> 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600" dirty="0" err="1"/>
              <a:t>Ref</a:t>
            </a:r>
            <a:r>
              <a:rPr lang="it-IT" sz="2600" dirty="0"/>
              <a:t>:  </a:t>
            </a:r>
            <a:r>
              <a:rPr lang="it-IT" sz="2600" dirty="0" err="1"/>
              <a:t>Fia</a:t>
            </a:r>
            <a:r>
              <a:rPr lang="it-IT" sz="2600" dirty="0"/>
              <a:t> and Sacconi (JBE) 2018</a:t>
            </a:r>
            <a:endParaRPr lang="en-US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1961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1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/>
          <a:p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CG rules, a matter of justice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764704"/>
            <a:ext cx="8733656" cy="6093296"/>
          </a:xfrm>
        </p:spPr>
        <p:txBody>
          <a:bodyPr>
            <a:normAutofit/>
          </a:bodyPr>
          <a:lstStyle/>
          <a:p>
            <a:pPr marL="514350" indent="-45720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a typeface="Calibri"/>
                <a:cs typeface="Times New Roman"/>
              </a:rPr>
              <a:t>The </a:t>
            </a:r>
            <a:r>
              <a:rPr lang="en-US" sz="2800" b="1" dirty="0">
                <a:ea typeface="Calibri"/>
                <a:cs typeface="Times New Roman"/>
              </a:rPr>
              <a:t>key point </a:t>
            </a:r>
            <a:r>
              <a:rPr lang="en-US" sz="2800" dirty="0">
                <a:ea typeface="Calibri"/>
                <a:cs typeface="Times New Roman"/>
              </a:rPr>
              <a:t>is simply </a:t>
            </a:r>
            <a:r>
              <a:rPr lang="en-US" sz="2800" b="1" dirty="0" smtClean="0">
                <a:ea typeface="Calibri"/>
                <a:cs typeface="Times New Roman"/>
              </a:rPr>
              <a:t>not seeing </a:t>
            </a:r>
            <a:r>
              <a:rPr lang="en-US" sz="2800" dirty="0">
                <a:ea typeface="Calibri"/>
                <a:cs typeface="Times New Roman"/>
              </a:rPr>
              <a:t>CG </a:t>
            </a:r>
            <a:r>
              <a:rPr lang="en-US" sz="2800" dirty="0" smtClean="0">
                <a:ea typeface="Calibri"/>
                <a:cs typeface="Times New Roman"/>
              </a:rPr>
              <a:t>as </a:t>
            </a:r>
            <a:r>
              <a:rPr lang="en-US" sz="2800" dirty="0">
                <a:ea typeface="Calibri"/>
                <a:cs typeface="Times New Roman"/>
              </a:rPr>
              <a:t>a “</a:t>
            </a:r>
            <a:r>
              <a:rPr lang="en-US" sz="2800" b="1" dirty="0">
                <a:ea typeface="Calibri"/>
                <a:cs typeface="Times New Roman"/>
              </a:rPr>
              <a:t>private law</a:t>
            </a:r>
            <a:r>
              <a:rPr lang="en-US" sz="2800" b="1" dirty="0" smtClean="0">
                <a:ea typeface="Calibri"/>
                <a:cs typeface="Times New Roman"/>
              </a:rPr>
              <a:t>” subject  </a:t>
            </a:r>
            <a:r>
              <a:rPr lang="en-US" sz="2800" dirty="0" smtClean="0">
                <a:ea typeface="Calibri"/>
                <a:cs typeface="Times New Roman"/>
              </a:rPr>
              <a:t>left aside in  </a:t>
            </a:r>
            <a:r>
              <a:rPr lang="en-US" sz="2800" b="1" dirty="0" smtClean="0">
                <a:ea typeface="Calibri"/>
                <a:cs typeface="Times New Roman"/>
              </a:rPr>
              <a:t>a-moralized zone  independent of </a:t>
            </a:r>
            <a:r>
              <a:rPr lang="en-US" sz="2800" dirty="0" smtClean="0">
                <a:ea typeface="Calibri"/>
                <a:cs typeface="Times New Roman"/>
              </a:rPr>
              <a:t>social justice </a:t>
            </a:r>
          </a:p>
          <a:p>
            <a:pPr marL="514350" indent="-457200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–"/>
            </a:pPr>
            <a:r>
              <a:rPr lang="en-US" sz="2800" dirty="0" smtClean="0">
                <a:ea typeface="Calibri"/>
                <a:cs typeface="Times New Roman"/>
              </a:rPr>
              <a:t>but </a:t>
            </a:r>
            <a:r>
              <a:rPr lang="en-US" sz="2800" dirty="0">
                <a:ea typeface="Calibri"/>
                <a:cs typeface="Times New Roman"/>
              </a:rPr>
              <a:t>as matter  of </a:t>
            </a:r>
            <a:r>
              <a:rPr lang="en-US" sz="2800" b="1" dirty="0">
                <a:ea typeface="Calibri"/>
                <a:cs typeface="Times New Roman"/>
              </a:rPr>
              <a:t>social justice</a:t>
            </a:r>
            <a:r>
              <a:rPr lang="en-US" sz="2800" dirty="0">
                <a:ea typeface="Calibri"/>
                <a:cs typeface="Times New Roman"/>
              </a:rPr>
              <a:t> entering the </a:t>
            </a:r>
            <a:r>
              <a:rPr lang="en-US" sz="2800" b="1" dirty="0">
                <a:ea typeface="Calibri"/>
                <a:cs typeface="Times New Roman"/>
              </a:rPr>
              <a:t>scope  of the social contract</a:t>
            </a:r>
            <a:r>
              <a:rPr lang="en-US" sz="2800" dirty="0">
                <a:ea typeface="Calibri"/>
                <a:cs typeface="Times New Roman"/>
              </a:rPr>
              <a:t>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800" dirty="0" smtClean="0">
                <a:ea typeface="Calibri"/>
                <a:cs typeface="Times New Roman"/>
              </a:rPr>
              <a:t>BUT  </a:t>
            </a:r>
            <a:r>
              <a:rPr lang="en-US" sz="2800" dirty="0">
                <a:ea typeface="Calibri"/>
                <a:cs typeface="Times New Roman"/>
              </a:rPr>
              <a:t>this is  exactly the point where  the liberal tradition of thought on social justice </a:t>
            </a:r>
            <a:r>
              <a:rPr lang="en-US" sz="2800" b="1" dirty="0">
                <a:ea typeface="Calibri"/>
                <a:cs typeface="Times New Roman"/>
              </a:rPr>
              <a:t>failed</a:t>
            </a:r>
            <a:r>
              <a:rPr lang="en-US" sz="2800" dirty="0">
                <a:ea typeface="Calibri"/>
                <a:cs typeface="Times New Roman"/>
              </a:rPr>
              <a:t>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a typeface="Calibri"/>
                <a:cs typeface="Times New Roman"/>
              </a:rPr>
              <a:t>On the plan of the history of ideas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b="1" dirty="0">
                <a:ea typeface="Calibri"/>
                <a:cs typeface="Times New Roman"/>
              </a:rPr>
              <a:t>increasing inequalities</a:t>
            </a:r>
            <a:r>
              <a:rPr lang="en-US" sz="2600" dirty="0">
                <a:ea typeface="Calibri"/>
                <a:cs typeface="Times New Roman"/>
              </a:rPr>
              <a:t> can be traced back to  the r</a:t>
            </a:r>
            <a:r>
              <a:rPr lang="en-US" sz="2600" b="1" dirty="0">
                <a:ea typeface="Calibri"/>
                <a:cs typeface="Times New Roman"/>
              </a:rPr>
              <a:t>enounce of using the idea of justice in order “frame”  the CG  do</a:t>
            </a:r>
            <a:r>
              <a:rPr lang="en-US" sz="2400" b="1" dirty="0">
                <a:ea typeface="Calibri"/>
                <a:cs typeface="Times New Roman"/>
              </a:rPr>
              <a:t>main </a:t>
            </a:r>
            <a:endParaRPr lang="en-US" sz="2400" dirty="0"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77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C00000"/>
                </a:solidFill>
              </a:rPr>
              <a:t>Four statements (2) </a:t>
            </a:r>
            <a:endParaRPr lang="it-IT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36712"/>
            <a:ext cx="8147248" cy="576064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spcAft>
                <a:spcPts val="600"/>
              </a:spcAft>
              <a:buNone/>
            </a:pPr>
            <a:r>
              <a:rPr lang="en-US" b="1" dirty="0" smtClean="0"/>
              <a:t>2) </a:t>
            </a:r>
            <a:r>
              <a:rPr lang="en-US" i="1" dirty="0" smtClean="0"/>
              <a:t>(explanatory</a:t>
            </a:r>
            <a:r>
              <a:rPr lang="en-US" dirty="0" smtClean="0"/>
              <a:t> ) The </a:t>
            </a:r>
            <a:r>
              <a:rPr lang="en-US" b="1" dirty="0" smtClean="0"/>
              <a:t>emergence of institutional forms</a:t>
            </a:r>
            <a:r>
              <a:rPr lang="en-US" dirty="0" smtClean="0"/>
              <a:t> is not driven by unique economic necessity </a:t>
            </a:r>
          </a:p>
          <a:p>
            <a:pPr marL="514350" indent="-514350">
              <a:spcAft>
                <a:spcPts val="1200"/>
              </a:spcAft>
            </a:pPr>
            <a:r>
              <a:rPr lang="en-US" b="1" dirty="0" smtClean="0"/>
              <a:t>It is an equilibrium selection process </a:t>
            </a:r>
            <a:r>
              <a:rPr lang="en-US" dirty="0" smtClean="0"/>
              <a:t>emerging from a </a:t>
            </a:r>
            <a:r>
              <a:rPr lang="en-US" b="1" dirty="0" smtClean="0"/>
              <a:t>multiplicity</a:t>
            </a:r>
            <a:r>
              <a:rPr lang="en-US" dirty="0" smtClean="0"/>
              <a:t> of possible </a:t>
            </a:r>
            <a:r>
              <a:rPr lang="en-US" dirty="0" err="1" smtClean="0"/>
              <a:t>equilibria</a:t>
            </a:r>
            <a:r>
              <a:rPr lang="en-US" dirty="0" smtClean="0"/>
              <a:t>.  </a:t>
            </a:r>
          </a:p>
          <a:p>
            <a:pPr marL="514350" indent="-514350">
              <a:spcAft>
                <a:spcPts val="1200"/>
              </a:spcAft>
            </a:pPr>
            <a:r>
              <a:rPr lang="en-US" dirty="0" smtClean="0"/>
              <a:t>framed by </a:t>
            </a:r>
            <a:r>
              <a:rPr lang="en-US" b="1" dirty="0" smtClean="0"/>
              <a:t>beliefs systems</a:t>
            </a:r>
            <a:r>
              <a:rPr lang="en-US" dirty="0" smtClean="0"/>
              <a:t>, </a:t>
            </a:r>
            <a:r>
              <a:rPr lang="en-US" b="1" dirty="0" smtClean="0"/>
              <a:t>social norms </a:t>
            </a:r>
            <a:r>
              <a:rPr lang="en-US" dirty="0" smtClean="0"/>
              <a:t>and </a:t>
            </a:r>
            <a:r>
              <a:rPr lang="en-US" b="1" dirty="0" smtClean="0"/>
              <a:t>shared mental models</a:t>
            </a:r>
            <a:r>
              <a:rPr lang="en-US" dirty="0" smtClean="0"/>
              <a:t>, </a:t>
            </a:r>
          </a:p>
          <a:p>
            <a:pPr marL="514350" indent="-514350">
              <a:spcAft>
                <a:spcPts val="1200"/>
              </a:spcAft>
            </a:pPr>
            <a:r>
              <a:rPr lang="en-US" dirty="0" smtClean="0"/>
              <a:t>But  the most powerful </a:t>
            </a:r>
            <a:r>
              <a:rPr lang="en-US" b="1" dirty="0" smtClean="0"/>
              <a:t>normative shared mental model</a:t>
            </a:r>
            <a:r>
              <a:rPr lang="en-US" dirty="0" smtClean="0"/>
              <a:t> thinking the origin of institutions is the </a:t>
            </a:r>
            <a:r>
              <a:rPr lang="en-US" b="1" dirty="0" smtClean="0"/>
              <a:t>social contract  model </a:t>
            </a:r>
            <a:r>
              <a:rPr lang="en-US" dirty="0" smtClean="0"/>
              <a:t>- It  may shape the equilibrium selection process</a:t>
            </a:r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Ø"/>
            </a:pPr>
            <a:r>
              <a:rPr lang="en-US" dirty="0" smtClean="0"/>
              <a:t>hence the selection of CG institutions  is  affected by a (contractarian) conception of social justice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en-US" sz="30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4. Going </a:t>
            </a:r>
            <a:r>
              <a:rPr lang="en-US" sz="3000" b="1" cap="all" dirty="0">
                <a:solidFill>
                  <a:srgbClr val="C00000"/>
                </a:solidFill>
                <a:ea typeface="Calibri"/>
                <a:cs typeface="Times New Roman"/>
              </a:rPr>
              <a:t>beyond traditional views: Sen's capability approach  and CG </a:t>
            </a:r>
            <a:endParaRPr lang="en-US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 lnSpcReduction="10000"/>
          </a:bodyPr>
          <a:lstStyle/>
          <a:p>
            <a:pPr marL="90170"/>
            <a:r>
              <a:rPr lang="en-US" sz="2800" dirty="0"/>
              <a:t>Why  </a:t>
            </a:r>
            <a:r>
              <a:rPr lang="en-US" sz="2800" dirty="0" smtClean="0"/>
              <a:t>the CA ?  </a:t>
            </a:r>
            <a:r>
              <a:rPr lang="en-US" sz="2800" dirty="0"/>
              <a:t>Need </a:t>
            </a:r>
            <a:r>
              <a:rPr lang="en-US" sz="2800" dirty="0">
                <a:ea typeface="Calibri"/>
                <a:cs typeface="Times New Roman"/>
              </a:rPr>
              <a:t>for</a:t>
            </a:r>
          </a:p>
          <a:p>
            <a:pPr marL="661670" lvl="1" indent="-457200">
              <a:buFont typeface="Calibri" panose="020F0502020204030204" pitchFamily="34" charset="0"/>
              <a:buChar char="−"/>
            </a:pPr>
            <a:r>
              <a:rPr lang="en-US" dirty="0">
                <a:ea typeface="Calibri"/>
                <a:cs typeface="Times New Roman"/>
              </a:rPr>
              <a:t>a more </a:t>
            </a:r>
            <a:r>
              <a:rPr lang="en-US" b="1" dirty="0">
                <a:ea typeface="Calibri"/>
                <a:cs typeface="Times New Roman"/>
              </a:rPr>
              <a:t>concrete and extensively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b="1" dirty="0">
                <a:ea typeface="Calibri"/>
                <a:cs typeface="Times New Roman"/>
              </a:rPr>
              <a:t>applicable idea of justice</a:t>
            </a:r>
            <a:r>
              <a:rPr lang="en-US" dirty="0">
                <a:ea typeface="Calibri"/>
                <a:cs typeface="Times New Roman"/>
              </a:rPr>
              <a:t> </a:t>
            </a:r>
          </a:p>
          <a:p>
            <a:pPr marL="661670" lvl="1" indent="-457200">
              <a:buFont typeface="Calibri" panose="020F0502020204030204" pitchFamily="34" charset="0"/>
              <a:buChar char="−"/>
            </a:pPr>
            <a:r>
              <a:rPr lang="en-US" dirty="0">
                <a:ea typeface="Calibri"/>
                <a:cs typeface="Times New Roman"/>
              </a:rPr>
              <a:t>Also applicable to institutions that typically </a:t>
            </a:r>
            <a:r>
              <a:rPr lang="en-US" b="1" dirty="0">
                <a:ea typeface="Calibri"/>
                <a:cs typeface="Times New Roman"/>
              </a:rPr>
              <a:t>does not belong</a:t>
            </a:r>
            <a:r>
              <a:rPr lang="en-US" dirty="0">
                <a:ea typeface="Calibri"/>
                <a:cs typeface="Times New Roman"/>
              </a:rPr>
              <a:t> to the political realm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ea typeface="Calibri"/>
                <a:cs typeface="Times New Roman"/>
              </a:rPr>
              <a:t>Taking account that </a:t>
            </a:r>
            <a:r>
              <a:rPr lang="en-US" sz="2400" dirty="0">
                <a:ea typeface="Calibri"/>
                <a:cs typeface="Times New Roman"/>
              </a:rPr>
              <a:t> the same amount of “primary goods” may entail completely </a:t>
            </a:r>
            <a:r>
              <a:rPr lang="en-US" sz="2400" b="1" dirty="0">
                <a:ea typeface="Calibri"/>
                <a:cs typeface="Times New Roman"/>
              </a:rPr>
              <a:t>different states of well-being </a:t>
            </a:r>
            <a:r>
              <a:rPr lang="en-US" sz="2400" dirty="0">
                <a:ea typeface="Calibri"/>
                <a:cs typeface="Times New Roman"/>
              </a:rPr>
              <a:t>under different (</a:t>
            </a:r>
            <a:r>
              <a:rPr lang="en-US" sz="2400" b="1" dirty="0">
                <a:ea typeface="Calibri"/>
                <a:cs typeface="Times New Roman"/>
              </a:rPr>
              <a:t>natural and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b="1" dirty="0">
                <a:ea typeface="Calibri"/>
                <a:cs typeface="Times New Roman"/>
              </a:rPr>
              <a:t>legal</a:t>
            </a:r>
            <a:r>
              <a:rPr lang="en-US" sz="2400" dirty="0">
                <a:ea typeface="Calibri"/>
                <a:cs typeface="Times New Roman"/>
              </a:rPr>
              <a:t>) e</a:t>
            </a:r>
            <a:r>
              <a:rPr lang="en-US" sz="2400" b="1" dirty="0">
                <a:ea typeface="Calibri"/>
                <a:cs typeface="Times New Roman"/>
              </a:rPr>
              <a:t>nvironments</a:t>
            </a:r>
            <a:r>
              <a:rPr lang="en-US" sz="2400" dirty="0">
                <a:ea typeface="Calibri"/>
                <a:cs typeface="Times New Roman"/>
              </a:rPr>
              <a:t>, </a:t>
            </a:r>
            <a:r>
              <a:rPr lang="en-US" sz="2400" b="1" dirty="0">
                <a:ea typeface="Calibri"/>
                <a:cs typeface="Times New Roman"/>
              </a:rPr>
              <a:t>individual</a:t>
            </a:r>
            <a:r>
              <a:rPr lang="en-US" sz="2400" dirty="0">
                <a:ea typeface="Calibri"/>
                <a:cs typeface="Times New Roman"/>
              </a:rPr>
              <a:t> characteristics,  or </a:t>
            </a:r>
            <a:r>
              <a:rPr lang="en-US" sz="2400" b="1" dirty="0">
                <a:ea typeface="Calibri"/>
                <a:cs typeface="Times New Roman"/>
              </a:rPr>
              <a:t>social norms </a:t>
            </a:r>
            <a:endParaRPr lang="en-US" sz="2400" dirty="0">
              <a:ea typeface="Calibri"/>
              <a:cs typeface="Times New Roman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ea typeface="Calibri"/>
                <a:cs typeface="Times New Roman"/>
              </a:rPr>
              <a:t>What counts is the </a:t>
            </a:r>
            <a:r>
              <a:rPr lang="en-US" sz="2400" b="1" dirty="0">
                <a:ea typeface="Calibri"/>
                <a:cs typeface="Times New Roman"/>
              </a:rPr>
              <a:t>substantial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b="1" dirty="0">
                <a:ea typeface="Calibri"/>
                <a:cs typeface="Times New Roman"/>
              </a:rPr>
              <a:t>equality</a:t>
            </a:r>
            <a:r>
              <a:rPr lang="en-US" sz="2400" dirty="0">
                <a:ea typeface="Calibri"/>
                <a:cs typeface="Times New Roman"/>
              </a:rPr>
              <a:t> in the </a:t>
            </a:r>
            <a:r>
              <a:rPr lang="en-US" sz="2400" b="1" dirty="0">
                <a:ea typeface="Calibri"/>
                <a:cs typeface="Times New Roman"/>
              </a:rPr>
              <a:t>capabilities to function,</a:t>
            </a:r>
            <a:r>
              <a:rPr lang="en-US" sz="2400" dirty="0">
                <a:ea typeface="Calibri"/>
                <a:cs typeface="Times New Roman"/>
              </a:rPr>
              <a:t> under these different circumstances, in order to achieve well-being</a:t>
            </a:r>
          </a:p>
          <a:p>
            <a:pPr marL="0" indent="0">
              <a:buNone/>
            </a:pPr>
            <a:r>
              <a:rPr lang="it-IT" sz="2200" dirty="0" err="1"/>
              <a:t>Ref</a:t>
            </a:r>
            <a:r>
              <a:rPr lang="it-IT" sz="2200" dirty="0"/>
              <a:t>: </a:t>
            </a:r>
            <a:r>
              <a:rPr lang="it-IT" sz="2200" dirty="0" err="1"/>
              <a:t>Fia</a:t>
            </a:r>
            <a:r>
              <a:rPr lang="it-IT" sz="2200" dirty="0"/>
              <a:t> and Sacconi (JBE) 2018</a:t>
            </a:r>
            <a:endParaRPr lang="en-US" sz="22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1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Basics: Functionings and capabilities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6093296"/>
          </a:xfrm>
        </p:spPr>
        <p:txBody>
          <a:bodyPr>
            <a:noAutofit/>
          </a:bodyPr>
          <a:lstStyle/>
          <a:p>
            <a:pPr lvl="0"/>
            <a:r>
              <a:rPr lang="en-US" sz="3000" b="1" dirty="0"/>
              <a:t>Functionings </a:t>
            </a:r>
            <a:r>
              <a:rPr lang="en-US" sz="3000" dirty="0"/>
              <a:t>(in place of social primary goods) as  eudemonic concept of wellbeing:  </a:t>
            </a:r>
          </a:p>
          <a:p>
            <a:pPr lvl="1"/>
            <a:r>
              <a:rPr lang="en-US" dirty="0"/>
              <a:t>human flourishing in different areas “being” </a:t>
            </a:r>
            <a:r>
              <a:rPr lang="en-US" dirty="0" smtClean="0"/>
              <a:t>and “doing</a:t>
            </a:r>
            <a:r>
              <a:rPr lang="en-US" dirty="0"/>
              <a:t>” </a:t>
            </a:r>
            <a:r>
              <a:rPr lang="en-US" dirty="0" smtClean="0"/>
              <a:t> valued by the person </a:t>
            </a:r>
            <a:endParaRPr lang="en-US" dirty="0"/>
          </a:p>
          <a:p>
            <a:pPr lvl="0"/>
            <a:r>
              <a:rPr lang="en-US" sz="3000" b="1" dirty="0"/>
              <a:t>Capabilities</a:t>
            </a:r>
            <a:r>
              <a:rPr lang="en-US" sz="3000" dirty="0"/>
              <a:t> </a:t>
            </a:r>
          </a:p>
          <a:p>
            <a:pPr lvl="1"/>
            <a:r>
              <a:rPr lang="en-US" b="1" dirty="0"/>
              <a:t>transformation functions</a:t>
            </a:r>
            <a:r>
              <a:rPr lang="en-US" dirty="0"/>
              <a:t> from goods characteristics  to achieved functionings </a:t>
            </a:r>
          </a:p>
          <a:p>
            <a:pPr lvl="1"/>
            <a:r>
              <a:rPr lang="en-US" dirty="0"/>
              <a:t>but also the  </a:t>
            </a:r>
            <a:r>
              <a:rPr lang="en-US" b="1" dirty="0"/>
              <a:t>choice set</a:t>
            </a:r>
            <a:r>
              <a:rPr lang="en-US" dirty="0"/>
              <a:t> wherein the individual </a:t>
            </a:r>
            <a:r>
              <a:rPr lang="en-US" b="1" dirty="0"/>
              <a:t>freely chooses </a:t>
            </a:r>
            <a:r>
              <a:rPr lang="en-US" dirty="0"/>
              <a:t>what functioning she wants to  achieve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000" dirty="0"/>
              <a:t>Hence capabilities are </a:t>
            </a:r>
            <a:r>
              <a:rPr lang="en-US" sz="3000" b="1" dirty="0" smtClean="0"/>
              <a:t>effective liberties </a:t>
            </a:r>
            <a:r>
              <a:rPr lang="en-US" sz="3000" dirty="0" smtClean="0"/>
              <a:t>and </a:t>
            </a:r>
            <a:r>
              <a:rPr lang="en-US" sz="3000" b="1" dirty="0"/>
              <a:t>substantial   opportunities </a:t>
            </a:r>
            <a:r>
              <a:rPr lang="en-US" sz="3000" dirty="0"/>
              <a:t>(with both instrumental and intrinsic value)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1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908720"/>
          </a:xfrm>
        </p:spPr>
        <p:txBody>
          <a:bodyPr>
            <a:normAutofit fontScale="90000"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Analyzing Capabilities  (skills and entitlements)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76064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400" dirty="0">
                <a:ea typeface="Calibri"/>
                <a:cs typeface="Times New Roman"/>
              </a:rPr>
              <a:t>In order to have </a:t>
            </a:r>
            <a:r>
              <a:rPr lang="en-US" sz="3400" b="1" dirty="0">
                <a:ea typeface="Calibri"/>
                <a:cs typeface="Times New Roman"/>
              </a:rPr>
              <a:t>actual </a:t>
            </a:r>
            <a:r>
              <a:rPr lang="en-US" sz="3400" b="1" dirty="0" smtClean="0">
                <a:ea typeface="Calibri"/>
                <a:cs typeface="Times New Roman"/>
              </a:rPr>
              <a:t>liberties </a:t>
            </a:r>
            <a:r>
              <a:rPr lang="en-US" sz="3400" dirty="0" smtClean="0">
                <a:ea typeface="Calibri"/>
                <a:cs typeface="Times New Roman"/>
              </a:rPr>
              <a:t>one </a:t>
            </a:r>
            <a:r>
              <a:rPr lang="en-US" sz="3400" dirty="0">
                <a:ea typeface="Calibri"/>
                <a:cs typeface="Times New Roman"/>
              </a:rPr>
              <a:t>needs the </a:t>
            </a:r>
            <a:r>
              <a:rPr lang="en-US" sz="3400" b="1" dirty="0">
                <a:ea typeface="Calibri"/>
                <a:cs typeface="Times New Roman"/>
              </a:rPr>
              <a:t>ability</a:t>
            </a:r>
            <a:r>
              <a:rPr lang="en-US" sz="3400" dirty="0">
                <a:ea typeface="Calibri"/>
                <a:cs typeface="Times New Roman"/>
              </a:rPr>
              <a:t> to transform given characteristics into a chosen functioning, BUT ALSO </a:t>
            </a:r>
            <a:r>
              <a:rPr lang="en-US" sz="3400" b="1" dirty="0">
                <a:ea typeface="Calibri"/>
                <a:cs typeface="Times New Roman"/>
              </a:rPr>
              <a:t>the </a:t>
            </a:r>
            <a:r>
              <a:rPr lang="en-US" sz="3400" b="1" dirty="0" smtClean="0">
                <a:ea typeface="Calibri"/>
                <a:cs typeface="Times New Roman"/>
              </a:rPr>
              <a:t>entitlement to </a:t>
            </a:r>
            <a:r>
              <a:rPr lang="en-US" sz="3400" b="1" dirty="0">
                <a:ea typeface="Calibri"/>
                <a:cs typeface="Times New Roman"/>
              </a:rPr>
              <a:t>do so </a:t>
            </a:r>
          </a:p>
          <a:p>
            <a:pPr lvl="1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ea typeface="Calibri"/>
                <a:cs typeface="Times New Roman"/>
              </a:rPr>
              <a:t>In fact,  one may have the </a:t>
            </a:r>
            <a:r>
              <a:rPr lang="en-US" sz="3200" b="1" dirty="0">
                <a:ea typeface="Calibri"/>
                <a:cs typeface="Times New Roman"/>
              </a:rPr>
              <a:t>ability to do something </a:t>
            </a:r>
            <a:r>
              <a:rPr lang="en-US" sz="3200" dirty="0">
                <a:ea typeface="Calibri"/>
                <a:cs typeface="Times New Roman"/>
              </a:rPr>
              <a:t>while  </a:t>
            </a:r>
            <a:r>
              <a:rPr lang="en-US" sz="3200" b="1" dirty="0">
                <a:ea typeface="Calibri"/>
                <a:cs typeface="Times New Roman"/>
              </a:rPr>
              <a:t>not having access </a:t>
            </a:r>
            <a:r>
              <a:rPr lang="en-US" sz="3200" dirty="0">
                <a:ea typeface="Calibri"/>
                <a:cs typeface="Times New Roman"/>
              </a:rPr>
              <a:t>to some good </a:t>
            </a:r>
            <a:r>
              <a:rPr lang="en-US" sz="3200" b="1" dirty="0">
                <a:ea typeface="Calibri"/>
                <a:cs typeface="Times New Roman"/>
              </a:rPr>
              <a:t>necessary</a:t>
            </a:r>
            <a:r>
              <a:rPr lang="en-US" sz="3200" dirty="0">
                <a:ea typeface="Calibri"/>
                <a:cs typeface="Times New Roman"/>
              </a:rPr>
              <a:t> for </a:t>
            </a:r>
            <a:r>
              <a:rPr lang="en-US" sz="3200" b="1" dirty="0">
                <a:ea typeface="Calibri"/>
                <a:cs typeface="Times New Roman"/>
              </a:rPr>
              <a:t>exercising the activity</a:t>
            </a:r>
            <a:r>
              <a:rPr lang="en-US" sz="3100" dirty="0">
                <a:ea typeface="Calibri"/>
                <a:cs typeface="Times New Roman"/>
              </a:rPr>
              <a:t>,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dirty="0">
                <a:ea typeface="Calibri"/>
                <a:cs typeface="Times New Roman"/>
              </a:rPr>
              <a:t>Therefore capabilities are </a:t>
            </a:r>
            <a:endParaRPr lang="en-US" sz="2000" dirty="0">
              <a:ea typeface="Calibri"/>
              <a:cs typeface="Times New Roman"/>
            </a:endParaRPr>
          </a:p>
          <a:p>
            <a:pPr marL="457200" lvl="1" indent="0">
              <a:lnSpc>
                <a:spcPct val="115000"/>
              </a:lnSpc>
              <a:spcAft>
                <a:spcPts val="1200"/>
              </a:spcAft>
              <a:buNone/>
            </a:pPr>
            <a:r>
              <a:rPr lang="en-US" sz="3400" b="1" dirty="0">
                <a:ea typeface="Calibri"/>
                <a:cs typeface="Times New Roman"/>
              </a:rPr>
              <a:t>a) </a:t>
            </a:r>
            <a:r>
              <a:rPr lang="en-US" sz="3600" b="1" dirty="0">
                <a:ea typeface="Calibri"/>
                <a:cs typeface="Times New Roman"/>
              </a:rPr>
              <a:t>skills</a:t>
            </a:r>
            <a:r>
              <a:rPr lang="en-US" sz="3600" dirty="0">
                <a:ea typeface="Calibri"/>
                <a:cs typeface="Times New Roman"/>
              </a:rPr>
              <a:t> to function, 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100" b="1" dirty="0">
                <a:ea typeface="Calibri"/>
                <a:cs typeface="Times New Roman"/>
              </a:rPr>
              <a:t>b</a:t>
            </a:r>
            <a:r>
              <a:rPr lang="en-US" sz="3500" dirty="0">
                <a:ea typeface="Calibri"/>
                <a:cs typeface="Times New Roman"/>
              </a:rPr>
              <a:t>)  but also </a:t>
            </a:r>
            <a:r>
              <a:rPr lang="en-US" sz="3500" b="1" dirty="0">
                <a:ea typeface="Calibri"/>
                <a:cs typeface="Times New Roman"/>
              </a:rPr>
              <a:t>the legal entitlement </a:t>
            </a:r>
            <a:r>
              <a:rPr lang="en-US" sz="3500" dirty="0">
                <a:ea typeface="Calibri"/>
                <a:cs typeface="Times New Roman"/>
              </a:rPr>
              <a:t>to choose to function in some way, </a:t>
            </a:r>
            <a:r>
              <a:rPr lang="en-US" sz="3500" dirty="0" smtClean="0">
                <a:ea typeface="Calibri"/>
                <a:cs typeface="Times New Roman"/>
              </a:rPr>
              <a:t>which entails  the </a:t>
            </a:r>
            <a:r>
              <a:rPr lang="en-US" sz="3500" b="1" dirty="0" smtClean="0">
                <a:ea typeface="Calibri"/>
                <a:cs typeface="Times New Roman"/>
              </a:rPr>
              <a:t>freedom to access </a:t>
            </a:r>
            <a:r>
              <a:rPr lang="en-US" sz="3500" dirty="0" smtClean="0">
                <a:ea typeface="Calibri"/>
                <a:cs typeface="Times New Roman"/>
              </a:rPr>
              <a:t>resource or the </a:t>
            </a:r>
            <a:r>
              <a:rPr lang="en-US" sz="3500" dirty="0">
                <a:ea typeface="Calibri"/>
                <a:cs typeface="Times New Roman"/>
              </a:rPr>
              <a:t>right of </a:t>
            </a:r>
            <a:r>
              <a:rPr lang="en-US" sz="3500" b="1" dirty="0">
                <a:ea typeface="Calibri"/>
                <a:cs typeface="Times New Roman"/>
              </a:rPr>
              <a:t>not being </a:t>
            </a:r>
            <a:r>
              <a:rPr lang="en-US" sz="3500" b="1" dirty="0" smtClean="0">
                <a:ea typeface="Calibri"/>
                <a:cs typeface="Times New Roman"/>
              </a:rPr>
              <a:t>excluded from </a:t>
            </a:r>
            <a:r>
              <a:rPr lang="en-US" sz="3500" b="1" dirty="0">
                <a:ea typeface="Calibri"/>
                <a:cs typeface="Times New Roman"/>
              </a:rPr>
              <a:t>accessing </a:t>
            </a:r>
            <a:r>
              <a:rPr lang="en-US" sz="3500" dirty="0" smtClean="0">
                <a:ea typeface="Calibri"/>
                <a:cs typeface="Times New Roman"/>
              </a:rPr>
              <a:t>such resources</a:t>
            </a:r>
            <a:endParaRPr lang="en-US" sz="35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200"/>
              </a:spcAft>
              <a:buFont typeface="Times New Roman"/>
              <a:buChar char="−"/>
            </a:pPr>
            <a:endParaRPr lang="en-US" sz="3100" dirty="0"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1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892480" cy="936104"/>
          </a:xfrm>
        </p:spPr>
        <p:txBody>
          <a:bodyPr>
            <a:normAutofit fontScale="90000"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Analyzing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entitlements  </a:t>
            </a: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by means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of fundamental </a:t>
            </a: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legal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notions </a:t>
            </a:r>
            <a:b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</a:br>
            <a:r>
              <a:rPr lang="en-US" sz="27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(</a:t>
            </a:r>
            <a:r>
              <a:rPr lang="en-US" sz="2700" b="1" cap="small" dirty="0" smtClean="0">
                <a:solidFill>
                  <a:srgbClr val="C00000"/>
                </a:solidFill>
                <a:ea typeface="Calibri"/>
                <a:cs typeface="Times New Roman"/>
              </a:rPr>
              <a:t>Wesley </a:t>
            </a:r>
            <a:r>
              <a:rPr lang="en-US" sz="2700" b="1" cap="small" dirty="0" err="1" smtClean="0">
                <a:solidFill>
                  <a:srgbClr val="C00000"/>
                </a:solidFill>
                <a:ea typeface="Calibri"/>
                <a:cs typeface="Times New Roman"/>
              </a:rPr>
              <a:t>newcomb</a:t>
            </a:r>
            <a:r>
              <a:rPr lang="en-US" sz="2700" b="1" cap="small" dirty="0" smtClean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en-US" sz="2700" b="1" cap="small" dirty="0" err="1" smtClean="0">
                <a:solidFill>
                  <a:srgbClr val="C00000"/>
                </a:solidFill>
                <a:ea typeface="Calibri"/>
                <a:cs typeface="Times New Roman"/>
              </a:rPr>
              <a:t>Hohfeld</a:t>
            </a:r>
            <a:r>
              <a:rPr lang="en-US" sz="2700" b="1" cap="small" dirty="0" smtClean="0">
                <a:solidFill>
                  <a:srgbClr val="C00000"/>
                </a:solidFill>
                <a:ea typeface="Calibri"/>
                <a:cs typeface="Times New Roman"/>
              </a:rPr>
              <a:t>. </a:t>
            </a:r>
            <a:r>
              <a:rPr lang="en-US" sz="2700" b="1" cap="small" dirty="0" err="1" smtClean="0">
                <a:solidFill>
                  <a:srgbClr val="C00000"/>
                </a:solidFill>
                <a:ea typeface="Calibri"/>
                <a:cs typeface="Times New Roman"/>
              </a:rPr>
              <a:t>Foundamental</a:t>
            </a:r>
            <a:r>
              <a:rPr lang="en-US" sz="2700" b="1" cap="small" dirty="0" smtClean="0">
                <a:solidFill>
                  <a:srgbClr val="C00000"/>
                </a:solidFill>
                <a:ea typeface="Calibri"/>
                <a:cs typeface="Times New Roman"/>
              </a:rPr>
              <a:t> legal conceptions 1917 ) </a:t>
            </a:r>
            <a:endParaRPr lang="en-US" sz="2700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544522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A pair of opposed  </a:t>
            </a:r>
            <a:r>
              <a:rPr lang="en-US" sz="2800" b="1" dirty="0"/>
              <a:t>legal concepts</a:t>
            </a:r>
            <a:r>
              <a:rPr lang="en-US" sz="2800" dirty="0"/>
              <a:t>: </a:t>
            </a:r>
            <a:r>
              <a:rPr lang="en-US" sz="2800" dirty="0" smtClean="0"/>
              <a:t>‘</a:t>
            </a:r>
            <a:r>
              <a:rPr lang="en-US" sz="2800" b="1" i="1" dirty="0" smtClean="0"/>
              <a:t>liberties VS</a:t>
            </a:r>
            <a:r>
              <a:rPr lang="en-US" sz="2800" b="1" i="1" dirty="0"/>
              <a:t>. claim-rights</a:t>
            </a:r>
            <a:r>
              <a:rPr lang="en-US" sz="2800" i="1" dirty="0"/>
              <a:t>’</a:t>
            </a:r>
            <a:r>
              <a:rPr lang="en-US" sz="2800" dirty="0"/>
              <a:t> (concerning </a:t>
            </a:r>
            <a:r>
              <a:rPr lang="en-US" sz="2800" dirty="0" smtClean="0"/>
              <a:t> the relation </a:t>
            </a:r>
            <a:r>
              <a:rPr lang="en-US" sz="2800" dirty="0"/>
              <a:t>with </a:t>
            </a:r>
            <a:r>
              <a:rPr lang="en-US" sz="2800" dirty="0" smtClean="0"/>
              <a:t>goods) </a:t>
            </a:r>
            <a:endParaRPr lang="en-US" sz="2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They can be explained by reference to the </a:t>
            </a:r>
            <a:r>
              <a:rPr lang="en-US" sz="2800" dirty="0"/>
              <a:t>basic </a:t>
            </a:r>
            <a:r>
              <a:rPr lang="en-US" sz="2800" dirty="0" err="1" smtClean="0"/>
              <a:t>deontic</a:t>
            </a:r>
            <a:r>
              <a:rPr lang="en-US" sz="2800" dirty="0" smtClean="0"/>
              <a:t> logic  notions </a:t>
            </a:r>
            <a:r>
              <a:rPr lang="en-US" sz="2800" b="1" dirty="0" smtClean="0"/>
              <a:t> </a:t>
            </a:r>
            <a:r>
              <a:rPr lang="en-US" sz="2800" b="1" i="1" dirty="0"/>
              <a:t>duty VS</a:t>
            </a:r>
            <a:r>
              <a:rPr lang="en-US" sz="2800" b="1" i="1" dirty="0" smtClean="0"/>
              <a:t>. permission, </a:t>
            </a:r>
            <a:r>
              <a:rPr lang="en-US" sz="2800" i="1" dirty="0" smtClean="0"/>
              <a:t>and the </a:t>
            </a:r>
            <a:r>
              <a:rPr lang="en-US" sz="2800" i="1" dirty="0" err="1" smtClean="0"/>
              <a:t>aletic</a:t>
            </a:r>
            <a:r>
              <a:rPr lang="en-US" sz="2800" i="1" dirty="0" smtClean="0"/>
              <a:t> modal logic notions  </a:t>
            </a:r>
            <a:r>
              <a:rPr lang="en-US" sz="2800" dirty="0" smtClean="0"/>
              <a:t> </a:t>
            </a:r>
            <a:r>
              <a:rPr lang="en-US" sz="2800" b="1" i="1" dirty="0" smtClean="0"/>
              <a:t>necessity </a:t>
            </a:r>
            <a:r>
              <a:rPr lang="en-US" sz="2800" b="1" i="1" dirty="0"/>
              <a:t>VS. </a:t>
            </a:r>
            <a:r>
              <a:rPr lang="en-US" sz="2800" b="1" i="1" dirty="0" smtClean="0"/>
              <a:t>possibility</a:t>
            </a:r>
            <a:endParaRPr lang="en-US" sz="2800" b="1" dirty="0"/>
          </a:p>
          <a:p>
            <a:pPr marL="0" indent="0">
              <a:buNone/>
            </a:pPr>
            <a:r>
              <a:rPr lang="en-US" sz="2800" b="1" i="1" dirty="0"/>
              <a:t>A</a:t>
            </a:r>
            <a:r>
              <a:rPr lang="en-US" sz="2800" b="1" i="1" dirty="0" smtClean="0"/>
              <a:t>)  A right is an </a:t>
            </a:r>
            <a:r>
              <a:rPr lang="en-US" sz="2800" i="1" dirty="0" smtClean="0"/>
              <a:t>agent</a:t>
            </a:r>
            <a:r>
              <a:rPr lang="en-US" sz="2800" b="1" i="1" dirty="0" smtClean="0"/>
              <a:t> </a:t>
            </a:r>
            <a:r>
              <a:rPr lang="en-US" sz="2800" b="1" dirty="0" smtClean="0"/>
              <a:t>X’s claim </a:t>
            </a:r>
            <a:r>
              <a:rPr lang="en-US" sz="2800" dirty="0" smtClean="0"/>
              <a:t>that </a:t>
            </a:r>
            <a:r>
              <a:rPr lang="en-US" sz="2800" b="1" dirty="0" smtClean="0"/>
              <a:t>somebody else  (Y) </a:t>
            </a:r>
            <a:r>
              <a:rPr lang="en-US" sz="2800" dirty="0" smtClean="0"/>
              <a:t>accomplishes (or refrains from accomplishing ) an action  A on a good </a:t>
            </a:r>
          </a:p>
          <a:p>
            <a:pPr lvl="1"/>
            <a:r>
              <a:rPr lang="en-US" b="1" dirty="0" smtClean="0"/>
              <a:t> it is correlated to </a:t>
            </a:r>
            <a:r>
              <a:rPr lang="en-US" b="1" dirty="0" smtClean="0">
                <a:solidFill>
                  <a:srgbClr val="C00000"/>
                </a:solidFill>
              </a:rPr>
              <a:t>another person Y’s duty  (the normative necessity) </a:t>
            </a:r>
            <a:r>
              <a:rPr lang="en-US" dirty="0" smtClean="0"/>
              <a:t>to </a:t>
            </a:r>
            <a:r>
              <a:rPr lang="en-US" b="1" dirty="0" smtClean="0"/>
              <a:t>accomplish</a:t>
            </a:r>
            <a:r>
              <a:rPr lang="en-US" dirty="0" smtClean="0"/>
              <a:t> (or to abstain from accomplishing  ) </a:t>
            </a:r>
            <a:r>
              <a:rPr lang="en-US" b="1" dirty="0" smtClean="0"/>
              <a:t>an act A toward X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1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1268760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Analyzing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entitlements by </a:t>
            </a:r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means of fundamental legal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notions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515719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700" b="1" i="1" dirty="0" smtClean="0"/>
              <a:t>B) A liberty   is  the opposite than a right: </a:t>
            </a:r>
          </a:p>
          <a:p>
            <a:pPr marL="0" lvl="0" indent="0">
              <a:buNone/>
            </a:pPr>
            <a:r>
              <a:rPr lang="en-US" sz="2700" b="1" i="1" dirty="0" smtClean="0"/>
              <a:t> </a:t>
            </a:r>
            <a:r>
              <a:rPr lang="en-US" sz="2700" i="1" dirty="0" smtClean="0"/>
              <a:t>agent</a:t>
            </a:r>
            <a:r>
              <a:rPr lang="en-US" sz="2700" b="1" i="1" dirty="0" smtClean="0"/>
              <a:t> </a:t>
            </a:r>
            <a:r>
              <a:rPr lang="en-US" sz="2700" dirty="0" smtClean="0"/>
              <a:t>Y as a liberty concerning A if he has </a:t>
            </a:r>
            <a:r>
              <a:rPr lang="en-US" sz="2700" b="1" dirty="0" smtClean="0"/>
              <a:t>no duties toward X</a:t>
            </a:r>
            <a:r>
              <a:rPr lang="en-US" sz="2700" dirty="0" smtClean="0"/>
              <a:t> to do the act A or to abstain from A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sz="2700" dirty="0" smtClean="0"/>
              <a:t>It  is </a:t>
            </a:r>
            <a:r>
              <a:rPr lang="en-US" sz="2700" b="1" dirty="0" smtClean="0"/>
              <a:t>correlated</a:t>
            </a:r>
            <a:r>
              <a:rPr lang="en-US" sz="2700" dirty="0" smtClean="0"/>
              <a:t> to the same agent‘s  </a:t>
            </a:r>
            <a:r>
              <a:rPr lang="en-US" sz="2700" b="1" i="1" dirty="0" smtClean="0"/>
              <a:t>permission</a:t>
            </a:r>
            <a:r>
              <a:rPr lang="en-US" sz="2700" dirty="0" smtClean="0"/>
              <a:t> (the normative </a:t>
            </a:r>
            <a:r>
              <a:rPr lang="en-US" sz="2700" b="1" dirty="0" smtClean="0"/>
              <a:t>possibility</a:t>
            </a:r>
            <a:r>
              <a:rPr lang="en-US" sz="2700" dirty="0" smtClean="0"/>
              <a:t>)  of </a:t>
            </a:r>
            <a:r>
              <a:rPr lang="en-US" sz="2700" b="1" dirty="0" smtClean="0"/>
              <a:t>not</a:t>
            </a:r>
            <a:r>
              <a:rPr lang="en-US" sz="2700" dirty="0" smtClean="0"/>
              <a:t> doing or </a:t>
            </a:r>
            <a:r>
              <a:rPr lang="en-US" sz="2700" b="1" dirty="0" smtClean="0"/>
              <a:t>not</a:t>
            </a:r>
            <a:r>
              <a:rPr lang="en-US" sz="2700" dirty="0" smtClean="0"/>
              <a:t> abstaining from doing A, 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sz="2700" dirty="0" smtClean="0"/>
              <a:t>and it is the </a:t>
            </a:r>
            <a:r>
              <a:rPr lang="en-US" sz="2700" b="1" dirty="0" smtClean="0"/>
              <a:t>opposite</a:t>
            </a:r>
            <a:r>
              <a:rPr lang="en-US" sz="2700" dirty="0" smtClean="0"/>
              <a:t> (the limitation)  of the same agent </a:t>
            </a:r>
            <a:r>
              <a:rPr lang="en-US" sz="2700" b="1" dirty="0" smtClean="0"/>
              <a:t>duty</a:t>
            </a:r>
            <a:r>
              <a:rPr lang="en-US" sz="2700" dirty="0" smtClean="0"/>
              <a:t>; it signifies the </a:t>
            </a:r>
            <a:r>
              <a:rPr lang="en-US" sz="2700" b="1" i="1" dirty="0" smtClean="0"/>
              <a:t>absence</a:t>
            </a:r>
            <a:r>
              <a:rPr lang="en-US" sz="2700" b="1" dirty="0" smtClean="0"/>
              <a:t> </a:t>
            </a:r>
            <a:r>
              <a:rPr lang="en-US" sz="2700" b="1" dirty="0"/>
              <a:t>of </a:t>
            </a:r>
            <a:r>
              <a:rPr lang="en-US" sz="2700" dirty="0"/>
              <a:t> </a:t>
            </a:r>
            <a:r>
              <a:rPr lang="en-US" sz="2700" b="1" dirty="0" smtClean="0"/>
              <a:t>Y’s </a:t>
            </a:r>
            <a:r>
              <a:rPr lang="en-US" sz="2700" b="1" dirty="0"/>
              <a:t>duty to </a:t>
            </a:r>
            <a:r>
              <a:rPr lang="en-US" sz="2700" b="1" dirty="0" smtClean="0"/>
              <a:t>do </a:t>
            </a:r>
            <a:r>
              <a:rPr lang="en-US" sz="2700" dirty="0" smtClean="0"/>
              <a:t>or to </a:t>
            </a:r>
            <a:r>
              <a:rPr lang="en-US" sz="2700" b="1" dirty="0" smtClean="0"/>
              <a:t>refrain</a:t>
            </a:r>
            <a:r>
              <a:rPr lang="en-US" sz="2700" dirty="0" smtClean="0"/>
              <a:t> </a:t>
            </a:r>
            <a:r>
              <a:rPr lang="en-US" sz="2700" dirty="0"/>
              <a:t>from </a:t>
            </a:r>
            <a:r>
              <a:rPr lang="en-US" sz="2700" dirty="0" smtClean="0"/>
              <a:t>doing </a:t>
            </a:r>
            <a:r>
              <a:rPr lang="en-US" sz="2700" b="1" dirty="0" smtClean="0"/>
              <a:t>A toward X.</a:t>
            </a:r>
            <a:endParaRPr lang="en-US" sz="2700" dirty="0" smtClean="0"/>
          </a:p>
          <a:p>
            <a:pPr marL="400050" lvl="1" indent="0">
              <a:buNone/>
            </a:pPr>
            <a:endParaRPr lang="en-US" sz="2200" b="1" dirty="0" smtClean="0"/>
          </a:p>
          <a:p>
            <a:pPr marL="0" indent="0">
              <a:buNone/>
            </a:pPr>
            <a:endParaRPr lang="en-US" sz="26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1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490066"/>
          </a:xfrm>
        </p:spPr>
        <p:txBody>
          <a:bodyPr>
            <a:normAutofit fontScale="90000"/>
          </a:bodyPr>
          <a:lstStyle/>
          <a:p>
            <a:r>
              <a:rPr lang="en-CA" b="1" dirty="0" err="1" smtClean="0">
                <a:solidFill>
                  <a:srgbClr val="C00000"/>
                </a:solidFill>
              </a:rPr>
              <a:t>Hohfeldian</a:t>
            </a:r>
            <a:r>
              <a:rPr lang="en-CA" b="1" dirty="0" smtClean="0">
                <a:solidFill>
                  <a:srgbClr val="C00000"/>
                </a:solidFill>
              </a:rPr>
              <a:t> liberties VS property rights 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363272" cy="54006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GB" sz="3600" dirty="0" smtClean="0"/>
              <a:t> </a:t>
            </a:r>
            <a:r>
              <a:rPr lang="en-US" sz="3600" dirty="0" smtClean="0"/>
              <a:t>A property right is a claim </a:t>
            </a:r>
            <a:r>
              <a:rPr lang="en-US" sz="3600" i="1" dirty="0" err="1" smtClean="0"/>
              <a:t>erga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omnes</a:t>
            </a:r>
            <a:r>
              <a:rPr lang="en-US" sz="3600" dirty="0" smtClean="0"/>
              <a:t>, i.e. against anyone. </a:t>
            </a:r>
          </a:p>
          <a:p>
            <a:pPr>
              <a:spcAft>
                <a:spcPts val="1200"/>
              </a:spcAft>
            </a:pPr>
            <a:r>
              <a:rPr lang="en-US" sz="3600" dirty="0" smtClean="0"/>
              <a:t>To say that "X has the property right over the shop (B)" is equivalent to say that "X has the claim that anyone Y  refrains from accessing (A) the shop (B), if not admitted", </a:t>
            </a:r>
          </a:p>
          <a:p>
            <a:pPr lvl="1">
              <a:spcAft>
                <a:spcPts val="1200"/>
              </a:spcAft>
            </a:pPr>
            <a:r>
              <a:rPr lang="en-US" sz="3600" dirty="0" smtClean="0"/>
              <a:t>Or, “X has the claim that Y is excluded from the shop, if not admitted”.</a:t>
            </a:r>
          </a:p>
          <a:p>
            <a:pPr>
              <a:spcAft>
                <a:spcPts val="1200"/>
              </a:spcAft>
            </a:pPr>
            <a:r>
              <a:rPr lang="en-US" sz="3600" dirty="0" smtClean="0"/>
              <a:t>The </a:t>
            </a:r>
            <a:r>
              <a:rPr lang="en-US" sz="3600" b="1" dirty="0" smtClean="0"/>
              <a:t>negation</a:t>
            </a:r>
            <a:r>
              <a:rPr lang="en-US" sz="3600" dirty="0" smtClean="0"/>
              <a:t> of </a:t>
            </a:r>
            <a:r>
              <a:rPr lang="en-US" sz="3600" b="1" dirty="0" smtClean="0"/>
              <a:t>Y’s duty </a:t>
            </a:r>
            <a:r>
              <a:rPr lang="en-US" sz="3600" dirty="0" smtClean="0"/>
              <a:t>(NO-duty) is a </a:t>
            </a:r>
            <a:r>
              <a:rPr lang="en-US" sz="3600" b="1" dirty="0" smtClean="0"/>
              <a:t>liberty</a:t>
            </a:r>
            <a:r>
              <a:rPr lang="en-US" sz="3600" dirty="0" smtClean="0"/>
              <a:t> (or a </a:t>
            </a:r>
            <a:r>
              <a:rPr lang="en-US" sz="3600" b="1" dirty="0" smtClean="0"/>
              <a:t>permission</a:t>
            </a:r>
            <a:r>
              <a:rPr lang="en-US" sz="3600" dirty="0" smtClean="0"/>
              <a:t>): “ Y is </a:t>
            </a:r>
            <a:r>
              <a:rPr lang="en-US" sz="3600" i="1" dirty="0" smtClean="0"/>
              <a:t>free of (not) not-entering  </a:t>
            </a:r>
            <a:r>
              <a:rPr lang="en-US" sz="3600" dirty="0" smtClean="0"/>
              <a:t>the shop (double negation)  </a:t>
            </a:r>
            <a:r>
              <a:rPr lang="en-US" sz="3600" dirty="0" err="1" smtClean="0"/>
              <a:t>i.e</a:t>
            </a:r>
            <a:r>
              <a:rPr lang="en-US" sz="3600" dirty="0" smtClean="0"/>
              <a:t>  “Y is free to enter the shop. Even if not admitted “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CA" dirty="0" err="1" smtClean="0">
                <a:solidFill>
                  <a:srgbClr val="C00000"/>
                </a:solidFill>
              </a:rPr>
              <a:t>Hohfeldian</a:t>
            </a:r>
            <a:r>
              <a:rPr lang="en-CA" dirty="0" smtClean="0">
                <a:solidFill>
                  <a:srgbClr val="C00000"/>
                </a:solidFill>
              </a:rPr>
              <a:t> liberty VS property rights 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68052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900" dirty="0" smtClean="0"/>
              <a:t>It’s now evident that the </a:t>
            </a:r>
            <a:r>
              <a:rPr lang="en-US" sz="2900" b="1" dirty="0" smtClean="0"/>
              <a:t>legal liberty </a:t>
            </a:r>
            <a:r>
              <a:rPr lang="en-US" sz="2900" dirty="0" smtClean="0"/>
              <a:t>- in </a:t>
            </a:r>
            <a:r>
              <a:rPr lang="en-US" sz="2900" dirty="0" err="1" smtClean="0"/>
              <a:t>hohfeldian</a:t>
            </a:r>
            <a:r>
              <a:rPr lang="en-US" sz="2900" dirty="0" smtClean="0"/>
              <a:t> sense - is a </a:t>
            </a:r>
            <a:r>
              <a:rPr lang="en-US" sz="2900" b="1" dirty="0" smtClean="0"/>
              <a:t>limitation </a:t>
            </a:r>
            <a:r>
              <a:rPr lang="en-US" sz="2900" dirty="0" smtClean="0"/>
              <a:t>of </a:t>
            </a:r>
            <a:r>
              <a:rPr lang="en-US" sz="2900" b="1" dirty="0" smtClean="0"/>
              <a:t>property rights </a:t>
            </a:r>
            <a:r>
              <a:rPr lang="en-US" sz="2900" dirty="0" smtClean="0"/>
              <a:t>and is the </a:t>
            </a:r>
            <a:r>
              <a:rPr lang="en-US" sz="2900" b="1" dirty="0" smtClean="0"/>
              <a:t>permission</a:t>
            </a:r>
            <a:r>
              <a:rPr lang="en-US" sz="2900" dirty="0" smtClean="0"/>
              <a:t> to the agent  Y of accessing  the good,  constraining the  property right on X. </a:t>
            </a:r>
          </a:p>
          <a:p>
            <a:pPr>
              <a:spcAft>
                <a:spcPts val="1200"/>
              </a:spcAft>
            </a:pPr>
            <a:r>
              <a:rPr lang="en-US" sz="2900" dirty="0" smtClean="0"/>
              <a:t>This permission, however, does </a:t>
            </a:r>
            <a:r>
              <a:rPr lang="en-US" sz="2900" b="1" dirty="0" smtClean="0"/>
              <a:t>not</a:t>
            </a:r>
            <a:r>
              <a:rPr lang="en-US" sz="2900" dirty="0" smtClean="0"/>
              <a:t> turn Y into  the </a:t>
            </a:r>
            <a:r>
              <a:rPr lang="en-US" sz="2900" b="1" dirty="0" smtClean="0"/>
              <a:t>owner</a:t>
            </a:r>
            <a:r>
              <a:rPr lang="en-US" sz="2900" dirty="0" smtClean="0"/>
              <a:t>,</a:t>
            </a:r>
          </a:p>
          <a:p>
            <a:pPr>
              <a:spcAft>
                <a:spcPts val="1200"/>
              </a:spcAft>
            </a:pPr>
            <a:r>
              <a:rPr lang="en-US" sz="2900" dirty="0" smtClean="0"/>
              <a:t>it is just a </a:t>
            </a:r>
            <a:r>
              <a:rPr lang="en-US" sz="2900" b="1" dirty="0" smtClean="0"/>
              <a:t>limit</a:t>
            </a:r>
            <a:r>
              <a:rPr lang="en-US" sz="2900" dirty="0" smtClean="0"/>
              <a:t> placed over X’s property right, where the limit is the non-excludability of Y from B. </a:t>
            </a:r>
            <a:endParaRPr lang="it-IT" sz="29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354162"/>
          </a:xfrm>
        </p:spPr>
        <p:txBody>
          <a:bodyPr>
            <a:noAutofit/>
          </a:bodyPr>
          <a:lstStyle/>
          <a:p>
            <a:r>
              <a:rPr lang="en-US" sz="3200" b="1" cap="small" dirty="0" smtClean="0">
                <a:solidFill>
                  <a:srgbClr val="C00000"/>
                </a:solidFill>
              </a:rPr>
              <a:t>The basic idea of the connection between the capability approach and the analysis of </a:t>
            </a:r>
            <a:r>
              <a:rPr lang="en-US" sz="3200" b="1" cap="small" dirty="0" err="1" smtClean="0">
                <a:solidFill>
                  <a:srgbClr val="C00000"/>
                </a:solidFill>
              </a:rPr>
              <a:t>jural</a:t>
            </a:r>
            <a:r>
              <a:rPr lang="en-US" sz="3200" b="1" cap="small" dirty="0" smtClean="0">
                <a:solidFill>
                  <a:srgbClr val="C00000"/>
                </a:solidFill>
              </a:rPr>
              <a:t> relations</a:t>
            </a:r>
            <a:endParaRPr lang="it-IT" sz="3200" b="1" cap="small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392488"/>
          </a:xfrm>
        </p:spPr>
        <p:txBody>
          <a:bodyPr>
            <a:noAutofit/>
          </a:bodyPr>
          <a:lstStyle/>
          <a:p>
            <a:r>
              <a:rPr lang="en-US" sz="2700" dirty="0" smtClean="0"/>
              <a:t>A </a:t>
            </a:r>
            <a:r>
              <a:rPr lang="en-US" sz="2700" b="1" dirty="0" smtClean="0"/>
              <a:t>world full  of capabilities is</a:t>
            </a:r>
            <a:r>
              <a:rPr lang="en-US" sz="2700" dirty="0" smtClean="0"/>
              <a:t> a world in which  there would be a  </a:t>
            </a:r>
            <a:r>
              <a:rPr lang="en-US" sz="2700" b="1" dirty="0" smtClean="0"/>
              <a:t>plenty of </a:t>
            </a:r>
            <a:r>
              <a:rPr lang="en-US" sz="2700" b="1" dirty="0" err="1" smtClean="0"/>
              <a:t>jural</a:t>
            </a:r>
            <a:r>
              <a:rPr lang="en-US" sz="2700" b="1" dirty="0" smtClean="0"/>
              <a:t> liberties</a:t>
            </a:r>
            <a:r>
              <a:rPr lang="en-US" sz="2700" dirty="0" smtClean="0"/>
              <a:t> ( i.e. both unilateral and bilateral liberties.) : </a:t>
            </a:r>
            <a:r>
              <a:rPr lang="en-US" sz="2700" b="1" dirty="0" err="1" smtClean="0"/>
              <a:t>etitlements</a:t>
            </a:r>
            <a:r>
              <a:rPr lang="en-US" sz="2700" b="1" dirty="0" smtClean="0"/>
              <a:t>  </a:t>
            </a:r>
          </a:p>
          <a:p>
            <a:r>
              <a:rPr lang="en-US" sz="2700" dirty="0" smtClean="0"/>
              <a:t>Liberties of functioning in different ways, insomuch  as  they are based on the </a:t>
            </a:r>
            <a:r>
              <a:rPr lang="en-US" sz="2700" b="1" dirty="0" smtClean="0"/>
              <a:t>preemption  of inaccessibility claims </a:t>
            </a:r>
            <a:r>
              <a:rPr lang="en-US" sz="2700" dirty="0" smtClean="0"/>
              <a:t>and </a:t>
            </a:r>
            <a:r>
              <a:rPr lang="en-US" sz="2700" b="1" dirty="0" smtClean="0"/>
              <a:t>exclusion-duties</a:t>
            </a:r>
            <a:r>
              <a:rPr lang="en-US" sz="2700" dirty="0" smtClean="0"/>
              <a:t>, </a:t>
            </a:r>
          </a:p>
          <a:p>
            <a:pPr>
              <a:buFont typeface="Calibri" pitchFamily="34" charset="0"/>
              <a:buChar char="–"/>
            </a:pPr>
            <a:r>
              <a:rPr lang="en-US" sz="2700" dirty="0" smtClean="0"/>
              <a:t>On the contrary  these would be </a:t>
            </a:r>
            <a:r>
              <a:rPr lang="en-US" sz="2700" b="1" dirty="0" smtClean="0"/>
              <a:t>normatively  affirmed </a:t>
            </a:r>
            <a:r>
              <a:rPr lang="en-US" sz="2700" dirty="0" smtClean="0"/>
              <a:t>in a world in which everything  were </a:t>
            </a:r>
            <a:r>
              <a:rPr lang="en-US" sz="2700" b="1" dirty="0" smtClean="0"/>
              <a:t>privately owned </a:t>
            </a:r>
            <a:r>
              <a:rPr lang="en-US" sz="2600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2700" dirty="0" smtClean="0"/>
              <a:t>Hence the </a:t>
            </a:r>
            <a:r>
              <a:rPr lang="en-US" sz="2700" b="1" i="1" dirty="0" smtClean="0"/>
              <a:t>more  property rights the less capabilities and wellbeing</a:t>
            </a:r>
          </a:p>
          <a:p>
            <a:endParaRPr lang="en-US" sz="20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648072"/>
          </a:xfrm>
        </p:spPr>
        <p:txBody>
          <a:bodyPr>
            <a:no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Legal Notions applied to capabilities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6237312"/>
          </a:xfrm>
        </p:spPr>
        <p:txBody>
          <a:bodyPr>
            <a:noAutofit/>
          </a:bodyPr>
          <a:lstStyle/>
          <a:p>
            <a:r>
              <a:rPr lang="en-US" sz="2800" b="1" dirty="0"/>
              <a:t>Claim-rights can be 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‘</a:t>
            </a:r>
            <a:r>
              <a:rPr lang="en-US" sz="2600" b="1" dirty="0"/>
              <a:t>negative</a:t>
            </a:r>
            <a:r>
              <a:rPr lang="en-US" sz="2600" dirty="0"/>
              <a:t>’ :  </a:t>
            </a:r>
            <a:r>
              <a:rPr lang="en-US" sz="2600" dirty="0" smtClean="0"/>
              <a:t>a </a:t>
            </a:r>
            <a:r>
              <a:rPr lang="en-US" sz="2600" dirty="0"/>
              <a:t>right of non-interference that limits someone </a:t>
            </a:r>
            <a:r>
              <a:rPr lang="en-US" sz="2600" dirty="0" smtClean="0"/>
              <a:t>else </a:t>
            </a:r>
            <a:r>
              <a:rPr lang="en-US" sz="2600" dirty="0"/>
              <a:t>freedom. 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‘</a:t>
            </a:r>
            <a:r>
              <a:rPr lang="en-US" sz="2600" b="1" dirty="0"/>
              <a:t>positive</a:t>
            </a:r>
            <a:r>
              <a:rPr lang="en-US" sz="2600" dirty="0"/>
              <a:t>’:  requiring Y to provide some service to X</a:t>
            </a:r>
            <a:r>
              <a:rPr lang="en-US" sz="2400" dirty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800" b="1" dirty="0"/>
              <a:t>Capabilities as legal  entitlements </a:t>
            </a:r>
            <a:r>
              <a:rPr lang="en-US" sz="2800" b="1" dirty="0" smtClean="0"/>
              <a:t> are </a:t>
            </a:r>
            <a:r>
              <a:rPr lang="en-US" sz="2800" b="1" i="1" dirty="0" smtClean="0"/>
              <a:t>first of all </a:t>
            </a:r>
            <a:r>
              <a:rPr lang="en-US" sz="2800" b="1" dirty="0" smtClean="0"/>
              <a:t>legal liberties : </a:t>
            </a:r>
            <a:r>
              <a:rPr lang="en-US" sz="2600" i="1" dirty="0" smtClean="0"/>
              <a:t>The Privilege</a:t>
            </a:r>
            <a:r>
              <a:rPr lang="en-US" sz="2600" dirty="0" smtClean="0"/>
              <a:t> </a:t>
            </a:r>
            <a:r>
              <a:rPr lang="en-US" sz="2600" dirty="0"/>
              <a:t>to access </a:t>
            </a:r>
            <a:r>
              <a:rPr lang="en-US" sz="2600" dirty="0" smtClean="0"/>
              <a:t>goods, information, knowledge or a decision process </a:t>
            </a:r>
            <a:r>
              <a:rPr lang="en-US" sz="2600" b="1" dirty="0" smtClean="0"/>
              <a:t>necessary </a:t>
            </a:r>
            <a:r>
              <a:rPr lang="en-US" sz="2600" b="1" dirty="0"/>
              <a:t>to </a:t>
            </a:r>
            <a:r>
              <a:rPr lang="en-US" sz="2600" b="1" dirty="0" smtClean="0"/>
              <a:t>achieve a functioning</a:t>
            </a:r>
          </a:p>
          <a:p>
            <a:pPr>
              <a:spcBef>
                <a:spcPts val="600"/>
              </a:spcBef>
            </a:pPr>
            <a:r>
              <a:rPr lang="en-US" sz="2800" b="1" dirty="0" smtClean="0"/>
              <a:t>but they can be protected also by claim right </a:t>
            </a:r>
            <a:endParaRPr lang="en-US" sz="2800" b="1" dirty="0"/>
          </a:p>
          <a:p>
            <a:pPr lvl="1">
              <a:spcBef>
                <a:spcPts val="600"/>
              </a:spcBef>
            </a:pPr>
            <a:r>
              <a:rPr lang="en-US" sz="2600" b="1" i="1" dirty="0"/>
              <a:t>Positive </a:t>
            </a:r>
            <a:r>
              <a:rPr lang="en-US" sz="2600" i="1" dirty="0"/>
              <a:t>claim-rights</a:t>
            </a:r>
            <a:r>
              <a:rPr lang="en-US" sz="2600" b="1" i="1" dirty="0"/>
              <a:t> </a:t>
            </a:r>
            <a:r>
              <a:rPr lang="en-US" sz="2600" dirty="0"/>
              <a:t>to receive the education necessary to the formation of </a:t>
            </a:r>
            <a:r>
              <a:rPr lang="en-US" sz="2600" b="1" dirty="0"/>
              <a:t>some skill</a:t>
            </a:r>
            <a:r>
              <a:rPr lang="en-US" sz="2600" dirty="0"/>
              <a:t> (capability as ability) </a:t>
            </a:r>
          </a:p>
          <a:p>
            <a:pPr lvl="1">
              <a:spcBef>
                <a:spcPts val="600"/>
              </a:spcBef>
            </a:pPr>
            <a:r>
              <a:rPr lang="en-US" sz="2600" b="1" i="1" dirty="0"/>
              <a:t>Negative </a:t>
            </a:r>
            <a:r>
              <a:rPr lang="en-US" sz="2600" i="1" dirty="0"/>
              <a:t>claim-rights </a:t>
            </a:r>
            <a:r>
              <a:rPr lang="en-US" sz="2600" b="1" dirty="0"/>
              <a:t>NOT to be excluded</a:t>
            </a:r>
            <a:r>
              <a:rPr lang="en-US" sz="2600" dirty="0"/>
              <a:t> from </a:t>
            </a:r>
            <a:r>
              <a:rPr lang="en-US" sz="2600" dirty="0" smtClean="0"/>
              <a:t> the asset  necessary  for functioning   </a:t>
            </a:r>
            <a:endParaRPr lang="en-US" sz="2600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60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08720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Workers’ entitlements in the CG domain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6021288"/>
          </a:xfrm>
        </p:spPr>
        <p:txBody>
          <a:bodyPr>
            <a:normAutofit fontScale="92500" lnSpcReduction="10000"/>
          </a:bodyPr>
          <a:lstStyle/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000" dirty="0"/>
              <a:t>From the analysis of capabilities according to fundamental legal notions, worker entitlements in the CG domain are: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Freedom</a:t>
            </a:r>
            <a:r>
              <a:rPr lang="en-US" dirty="0"/>
              <a:t>  to </a:t>
            </a:r>
            <a:r>
              <a:rPr lang="en-US" b="1" dirty="0"/>
              <a:t>access corporate  asset</a:t>
            </a:r>
            <a:r>
              <a:rPr lang="en-US" dirty="0"/>
              <a:t> (necessary to exercise the ability</a:t>
            </a:r>
            <a:r>
              <a:rPr lang="en-US" b="1" dirty="0"/>
              <a:t> to function </a:t>
            </a:r>
            <a:r>
              <a:rPr lang="en-US" dirty="0"/>
              <a:t>as a worker or a professional) </a:t>
            </a:r>
            <a:endParaRPr lang="en-US" sz="8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Freedom</a:t>
            </a:r>
            <a:r>
              <a:rPr lang="en-US" dirty="0"/>
              <a:t>  to access the </a:t>
            </a:r>
            <a:r>
              <a:rPr lang="en-US" b="1" dirty="0"/>
              <a:t>corporate decision process (</a:t>
            </a:r>
            <a:r>
              <a:rPr lang="en-US" sz="2700" dirty="0"/>
              <a:t>capability as having a real choice to function)</a:t>
            </a:r>
            <a:endParaRPr lang="en-US" sz="2700" b="1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A claim rights </a:t>
            </a:r>
            <a:r>
              <a:rPr lang="en-US" dirty="0"/>
              <a:t>(</a:t>
            </a:r>
            <a:r>
              <a:rPr lang="en-US" b="1" i="1" dirty="0"/>
              <a:t>positive</a:t>
            </a:r>
            <a:r>
              <a:rPr lang="en-US" dirty="0"/>
              <a:t>) to receive all </a:t>
            </a:r>
            <a:r>
              <a:rPr lang="en-US" b="1" dirty="0"/>
              <a:t>the relevant information</a:t>
            </a:r>
            <a:r>
              <a:rPr lang="en-US" dirty="0"/>
              <a:t> to participate effectively in the decision process (formation of the capability-skill)  </a:t>
            </a:r>
            <a:endParaRPr lang="en-US" sz="8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 </a:t>
            </a:r>
            <a:r>
              <a:rPr lang="en-US" b="1" dirty="0"/>
              <a:t>claim right </a:t>
            </a:r>
            <a:r>
              <a:rPr lang="en-US" dirty="0"/>
              <a:t>(</a:t>
            </a:r>
            <a:r>
              <a:rPr lang="en-US" b="1" i="1" dirty="0"/>
              <a:t>negative</a:t>
            </a:r>
            <a:r>
              <a:rPr lang="en-US" dirty="0"/>
              <a:t>) </a:t>
            </a:r>
            <a:r>
              <a:rPr lang="en-US" b="1" dirty="0"/>
              <a:t>not</a:t>
            </a:r>
            <a:r>
              <a:rPr lang="en-US" dirty="0"/>
              <a:t> to be </a:t>
            </a:r>
            <a:r>
              <a:rPr lang="en-US" b="1" dirty="0"/>
              <a:t>excluded</a:t>
            </a:r>
            <a:r>
              <a:rPr lang="en-US" dirty="0"/>
              <a:t> from the  firm (double negation protecting access from obstruction)  </a:t>
            </a:r>
            <a:endParaRPr lang="en-US" sz="800" dirty="0"/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no arbitrary dismissal 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7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08720"/>
          </a:xfrm>
        </p:spPr>
        <p:txBody>
          <a:bodyPr>
            <a:normAutofit/>
          </a:bodyPr>
          <a:lstStyle/>
          <a:p>
            <a:r>
              <a:rPr lang="en-AU" b="1" dirty="0" smtClean="0">
                <a:solidFill>
                  <a:srgbClr val="C00000"/>
                </a:solidFill>
              </a:rPr>
              <a:t>Four statements (3)  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6093296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  <a:buNone/>
            </a:pPr>
            <a:r>
              <a:rPr lang="en-AU" sz="4500" dirty="0" smtClean="0"/>
              <a:t>3) (</a:t>
            </a:r>
            <a:r>
              <a:rPr lang="en-AU" sz="4500" i="1" dirty="0" smtClean="0"/>
              <a:t>normative</a:t>
            </a:r>
            <a:r>
              <a:rPr lang="en-AU" sz="4500" dirty="0" smtClean="0"/>
              <a:t>) The </a:t>
            </a:r>
            <a:r>
              <a:rPr lang="en-AU" sz="4500" b="1" dirty="0" smtClean="0"/>
              <a:t>socially responsible corporation </a:t>
            </a:r>
            <a:r>
              <a:rPr lang="en-AU" sz="4500" dirty="0" smtClean="0"/>
              <a:t>(or </a:t>
            </a:r>
            <a:r>
              <a:rPr lang="en-AU" sz="4500" b="1" dirty="0" smtClean="0"/>
              <a:t>sustainable</a:t>
            </a:r>
            <a:r>
              <a:rPr lang="en-AU" sz="4500" dirty="0" smtClean="0"/>
              <a:t> corporation) is </a:t>
            </a:r>
            <a:r>
              <a:rPr lang="en-AU" sz="4500" b="1" dirty="0" smtClean="0"/>
              <a:t>grounded </a:t>
            </a:r>
            <a:r>
              <a:rPr lang="en-AU" sz="4500" dirty="0" smtClean="0"/>
              <a:t>on the idea of the </a:t>
            </a:r>
            <a:r>
              <a:rPr lang="en-AU" sz="4500" b="1" dirty="0" smtClean="0"/>
              <a:t>social contract of the firm </a:t>
            </a:r>
            <a:r>
              <a:rPr lang="en-AU" sz="4500" dirty="0" smtClean="0"/>
              <a:t>(micro) 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sz="4500" dirty="0" smtClean="0"/>
              <a:t> from this micro level the </a:t>
            </a:r>
            <a:r>
              <a:rPr lang="en-AU" sz="4500" b="1" dirty="0" smtClean="0"/>
              <a:t>justification goes back to higher levels,</a:t>
            </a:r>
            <a:r>
              <a:rPr lang="en-AU" sz="4500" dirty="0" smtClean="0"/>
              <a:t>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AU" sz="4200" dirty="0" smtClean="0"/>
              <a:t>reaching the </a:t>
            </a:r>
            <a:r>
              <a:rPr lang="en-AU" sz="4200" b="1" dirty="0" smtClean="0"/>
              <a:t>constitutional contract on</a:t>
            </a:r>
            <a:r>
              <a:rPr lang="en-AU" sz="4200" dirty="0" smtClean="0"/>
              <a:t> </a:t>
            </a:r>
            <a:r>
              <a:rPr lang="en-AU" sz="4200" b="1" dirty="0" smtClean="0"/>
              <a:t>CG  principles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AU" sz="4200" dirty="0" smtClean="0"/>
              <a:t>... until CG takes a place in the very </a:t>
            </a:r>
            <a:r>
              <a:rPr lang="en-AU" sz="4200" b="1" dirty="0" smtClean="0"/>
              <a:t>general</a:t>
            </a:r>
            <a:r>
              <a:rPr lang="en-AU" sz="4200" dirty="0" smtClean="0"/>
              <a:t>  idea of contractarian </a:t>
            </a:r>
            <a:r>
              <a:rPr lang="en-AU" sz="4200" b="1" dirty="0" smtClean="0"/>
              <a:t>social justice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AU" sz="4500" dirty="0" smtClean="0"/>
              <a:t>socially responsible CG can be justified according to the </a:t>
            </a:r>
            <a:r>
              <a:rPr lang="en-AU" sz="4500" b="1" dirty="0" smtClean="0"/>
              <a:t>Rawlsian principles of justice, a</a:t>
            </a:r>
            <a:r>
              <a:rPr lang="en-AU" sz="4500" dirty="0" smtClean="0"/>
              <a:t>nd this requires </a:t>
            </a:r>
            <a:r>
              <a:rPr lang="en-AU" sz="4500" b="1" dirty="0" smtClean="0"/>
              <a:t>much less inequalities </a:t>
            </a:r>
            <a:r>
              <a:rPr lang="en-AU" sz="4500" dirty="0" smtClean="0"/>
              <a:t>than what currently occurs</a:t>
            </a:r>
          </a:p>
          <a:p>
            <a:pPr>
              <a:buNone/>
            </a:pPr>
            <a:endParaRPr lang="it-IT" sz="44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067944" y="64928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-1911"/>
            <a:ext cx="8229600" cy="936104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What about </a:t>
            </a:r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ownership of the firm</a:t>
            </a:r>
            <a:r>
              <a:rPr lang="en-US" sz="30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?</a:t>
            </a:r>
            <a:endParaRPr lang="en-US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609329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/>
              <a:t>The CA </a:t>
            </a:r>
            <a:r>
              <a:rPr lang="en-US" b="1" dirty="0"/>
              <a:t>does</a:t>
            </a:r>
            <a:r>
              <a:rPr lang="en-US" dirty="0"/>
              <a:t> </a:t>
            </a:r>
            <a:r>
              <a:rPr lang="en-US" b="1" dirty="0"/>
              <a:t>not</a:t>
            </a:r>
            <a:r>
              <a:rPr lang="en-US" dirty="0"/>
              <a:t> </a:t>
            </a:r>
            <a:r>
              <a:rPr lang="en-US" b="1" dirty="0"/>
              <a:t>reallocate</a:t>
            </a:r>
            <a:r>
              <a:rPr lang="en-US" dirty="0"/>
              <a:t> </a:t>
            </a:r>
            <a:r>
              <a:rPr lang="en-US" b="1" dirty="0"/>
              <a:t>ownership</a:t>
            </a:r>
            <a:r>
              <a:rPr lang="en-US" dirty="0"/>
              <a:t> to the </a:t>
            </a:r>
            <a:r>
              <a:rPr lang="en-US" dirty="0" smtClean="0"/>
              <a:t>employees (or other stakeholders) . </a:t>
            </a:r>
            <a:endParaRPr lang="en-US" dirty="0"/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/>
              <a:t>however  it certainly </a:t>
            </a:r>
            <a:r>
              <a:rPr lang="en-US" b="1" dirty="0"/>
              <a:t>impose  limitations</a:t>
            </a:r>
            <a:r>
              <a:rPr lang="en-US" dirty="0"/>
              <a:t> on the scope of the  “ownership of the firm”.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It doesn’t amount  anymore to a </a:t>
            </a:r>
            <a:r>
              <a:rPr lang="en-US" b="1" dirty="0"/>
              <a:t>full property right</a:t>
            </a:r>
            <a:r>
              <a:rPr lang="en-US" dirty="0"/>
              <a:t>: there is </a:t>
            </a:r>
            <a:r>
              <a:rPr lang="en-US" b="1" dirty="0"/>
              <a:t>not  the </a:t>
            </a:r>
            <a:r>
              <a:rPr lang="en-US" b="1" dirty="0" smtClean="0"/>
              <a:t>full power </a:t>
            </a:r>
            <a:r>
              <a:rPr lang="en-US" b="1" dirty="0"/>
              <a:t>to exclude the worker</a:t>
            </a:r>
            <a:r>
              <a:rPr lang="en-US" dirty="0"/>
              <a:t>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ownership of the firm doesn’t correspond  anymore to  </a:t>
            </a:r>
            <a:r>
              <a:rPr lang="en-US" b="1" dirty="0"/>
              <a:t>the </a:t>
            </a:r>
            <a:r>
              <a:rPr lang="en-US" b="1" dirty="0" smtClean="0"/>
              <a:t>ownership as </a:t>
            </a:r>
            <a:r>
              <a:rPr lang="en-US" b="1" dirty="0"/>
              <a:t>the right of  “</a:t>
            </a:r>
            <a:r>
              <a:rPr lang="en-US" b="1" dirty="0" err="1"/>
              <a:t>utendi</a:t>
            </a:r>
            <a:r>
              <a:rPr lang="en-US" b="1" dirty="0"/>
              <a:t> et  </a:t>
            </a:r>
            <a:r>
              <a:rPr lang="en-US" b="1" dirty="0" err="1" smtClean="0"/>
              <a:t>abutendi</a:t>
            </a:r>
            <a:r>
              <a:rPr lang="en-US" dirty="0" smtClean="0"/>
              <a:t>”,  a </a:t>
            </a:r>
            <a:r>
              <a:rPr lang="en-US" dirty="0"/>
              <a:t>“</a:t>
            </a:r>
            <a:r>
              <a:rPr lang="en-US" b="1" dirty="0"/>
              <a:t>right in rem</a:t>
            </a:r>
            <a:r>
              <a:rPr lang="en-US" dirty="0"/>
              <a:t>” that tells to </a:t>
            </a:r>
            <a:r>
              <a:rPr lang="en-US" b="1" dirty="0"/>
              <a:t>anybody (“</a:t>
            </a:r>
            <a:r>
              <a:rPr lang="en-US" b="1" dirty="0" err="1"/>
              <a:t>erga</a:t>
            </a:r>
            <a:r>
              <a:rPr lang="en-US" b="1" dirty="0"/>
              <a:t> </a:t>
            </a:r>
            <a:r>
              <a:rPr lang="en-US" b="1" dirty="0" err="1"/>
              <a:t>omnes</a:t>
            </a:r>
            <a:r>
              <a:rPr lang="en-US" b="1" dirty="0"/>
              <a:t>”)  - </a:t>
            </a:r>
            <a:r>
              <a:rPr lang="en-US" b="1" dirty="0" smtClean="0"/>
              <a:t>to </a:t>
            </a:r>
            <a:r>
              <a:rPr lang="en-US" b="1" dirty="0"/>
              <a:t>keep out</a:t>
            </a:r>
            <a:r>
              <a:rPr lang="en-US" dirty="0"/>
              <a:t> of </a:t>
            </a:r>
            <a:r>
              <a:rPr lang="en-US" dirty="0" smtClean="0"/>
              <a:t>an </a:t>
            </a:r>
            <a:r>
              <a:rPr lang="en-US" dirty="0"/>
              <a:t>object of </a:t>
            </a:r>
            <a:r>
              <a:rPr lang="en-US" dirty="0" smtClean="0"/>
              <a:t>property </a:t>
            </a:r>
            <a:r>
              <a:rPr lang="en-US" dirty="0"/>
              <a:t>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This cannot be so, since  the </a:t>
            </a:r>
            <a:r>
              <a:rPr lang="en-US" b="1" dirty="0"/>
              <a:t>owner cannot exclude the worker</a:t>
            </a:r>
            <a:r>
              <a:rPr lang="en-US" dirty="0"/>
              <a:t> from accessing the company assets which are necessary to her functionings </a:t>
            </a:r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7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democratic equality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976664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/>
              <a:t>Are all the inequalities of capabilities in the domain of work to be equalized or redressed?</a:t>
            </a:r>
            <a:r>
              <a:rPr lang="en-US" sz="3000" b="1" dirty="0">
                <a:solidFill>
                  <a:srgbClr val="C00000"/>
                </a:solidFill>
              </a:rPr>
              <a:t> NO </a:t>
            </a:r>
            <a:endParaRPr lang="en-US" sz="3000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This would entail a complete  ranking of all the  capabilities  and to assess trade-offs between them </a:t>
            </a:r>
            <a:endParaRPr lang="en-US" sz="1200" dirty="0"/>
          </a:p>
          <a:p>
            <a:pPr lvl="0"/>
            <a:r>
              <a:rPr lang="en-US" sz="3000" dirty="0" smtClean="0"/>
              <a:t>what </a:t>
            </a:r>
            <a:r>
              <a:rPr lang="en-US" sz="3000" dirty="0"/>
              <a:t>is needed is a </a:t>
            </a:r>
            <a:r>
              <a:rPr lang="en-US" sz="3000" b="1" dirty="0"/>
              <a:t>suffcientarian  criterion for “equality  of capabilities</a:t>
            </a:r>
            <a:r>
              <a:rPr lang="en-US" sz="3000" b="1" dirty="0" smtClean="0"/>
              <a:t>”</a:t>
            </a:r>
            <a:r>
              <a:rPr lang="en-US" sz="3000" dirty="0" smtClean="0"/>
              <a:t> :  </a:t>
            </a:r>
            <a:endParaRPr lang="en-US" sz="3000" dirty="0"/>
          </a:p>
          <a:p>
            <a:pPr lvl="1"/>
            <a:r>
              <a:rPr lang="en-US" dirty="0"/>
              <a:t>Capabilities are </a:t>
            </a:r>
            <a:r>
              <a:rPr lang="en-US" b="1" dirty="0"/>
              <a:t>sufficiently equal  </a:t>
            </a:r>
            <a:r>
              <a:rPr lang="en-US" dirty="0"/>
              <a:t>if a</a:t>
            </a:r>
            <a:r>
              <a:rPr lang="en-US" b="1" dirty="0"/>
              <a:t> threshold </a:t>
            </a:r>
            <a:r>
              <a:rPr lang="en-US" dirty="0"/>
              <a:t>is reached</a:t>
            </a:r>
            <a:r>
              <a:rPr lang="en-US" b="1" dirty="0"/>
              <a:t> </a:t>
            </a:r>
            <a:r>
              <a:rPr lang="en-US" dirty="0"/>
              <a:t>that </a:t>
            </a:r>
            <a:r>
              <a:rPr lang="en-US" b="1" dirty="0"/>
              <a:t>guarantees</a:t>
            </a:r>
            <a:r>
              <a:rPr lang="en-US" dirty="0"/>
              <a:t> </a:t>
            </a:r>
            <a:r>
              <a:rPr lang="en-US" b="1" dirty="0"/>
              <a:t>democratic equality</a:t>
            </a:r>
            <a:r>
              <a:rPr lang="en-US" dirty="0"/>
              <a:t>  of citizens </a:t>
            </a:r>
            <a:r>
              <a:rPr lang="en-US" b="1" dirty="0"/>
              <a:t>also in the workplace</a:t>
            </a:r>
            <a:r>
              <a:rPr lang="en-US" dirty="0"/>
              <a:t>  (Elizabeth Anderson) </a:t>
            </a:r>
            <a:endParaRPr lang="en-US" sz="800" dirty="0"/>
          </a:p>
          <a:p>
            <a:pPr lvl="1"/>
            <a:r>
              <a:rPr lang="en-US" dirty="0"/>
              <a:t>avoiding </a:t>
            </a:r>
            <a:r>
              <a:rPr lang="en-US" b="1" dirty="0"/>
              <a:t>domination</a:t>
            </a:r>
            <a:r>
              <a:rPr lang="en-US" dirty="0"/>
              <a:t> and </a:t>
            </a:r>
            <a:r>
              <a:rPr lang="en-US" b="1" dirty="0"/>
              <a:t>abuse of authority</a:t>
            </a:r>
            <a:r>
              <a:rPr lang="en-US" dirty="0"/>
              <a:t> in the corporate domain  </a:t>
            </a:r>
            <a:endParaRPr lang="en-US" sz="800" dirty="0"/>
          </a:p>
          <a:p>
            <a:r>
              <a:rPr lang="en-US" sz="3000" dirty="0"/>
              <a:t>my list of entitlements  </a:t>
            </a:r>
            <a:r>
              <a:rPr lang="en-US" sz="3000" dirty="0" smtClean="0"/>
              <a:t>provisory  identifies </a:t>
            </a:r>
            <a:r>
              <a:rPr lang="en-US" sz="3000" b="1" dirty="0"/>
              <a:t>sufficient capabilities </a:t>
            </a:r>
            <a:r>
              <a:rPr lang="en-US" sz="3000" dirty="0"/>
              <a:t>for </a:t>
            </a:r>
            <a:r>
              <a:rPr lang="en-US" sz="3000" b="1" dirty="0"/>
              <a:t>democratic equality </a:t>
            </a:r>
            <a:r>
              <a:rPr lang="en-US" sz="3000" dirty="0"/>
              <a:t>in the </a:t>
            </a:r>
            <a:r>
              <a:rPr lang="en-US" sz="3000" b="1" dirty="0"/>
              <a:t>corporate domain </a:t>
            </a:r>
          </a:p>
          <a:p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7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C00000"/>
                </a:solidFill>
              </a:rPr>
              <a:t>Four statements (4)  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76064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  <a:buNone/>
            </a:pPr>
            <a:r>
              <a:rPr lang="en-AU" dirty="0" smtClean="0"/>
              <a:t>4</a:t>
            </a:r>
            <a:r>
              <a:rPr lang="en-AU" sz="3600" dirty="0" smtClean="0"/>
              <a:t>) (</a:t>
            </a:r>
            <a:r>
              <a:rPr lang="en-AU" sz="3600" i="1" dirty="0" smtClean="0"/>
              <a:t>normative</a:t>
            </a:r>
            <a:r>
              <a:rPr lang="en-AU" sz="3600" dirty="0" smtClean="0"/>
              <a:t>) We can go a step forward in </a:t>
            </a:r>
            <a:r>
              <a:rPr lang="en-AU" sz="3600" b="1" dirty="0" smtClean="0"/>
              <a:t>tracing back CG to social justice</a:t>
            </a:r>
            <a:r>
              <a:rPr lang="en-AU" sz="3600" dirty="0" smtClean="0"/>
              <a:t> by adopting the </a:t>
            </a:r>
            <a:r>
              <a:rPr lang="en-AU" sz="3600" b="1" dirty="0" smtClean="0"/>
              <a:t>capability approach (</a:t>
            </a:r>
            <a:r>
              <a:rPr lang="en-AU" sz="3600" b="1" dirty="0" err="1" smtClean="0"/>
              <a:t>Sen</a:t>
            </a:r>
            <a:r>
              <a:rPr lang="en-AU" sz="3600" b="1" dirty="0" smtClean="0"/>
              <a:t>) </a:t>
            </a:r>
          </a:p>
          <a:p>
            <a:pPr>
              <a:spcAft>
                <a:spcPts val="1200"/>
              </a:spcAft>
            </a:pPr>
            <a:r>
              <a:rPr lang="en-AU" sz="3300" dirty="0" smtClean="0"/>
              <a:t>If we make this step, we discover that the essential legal counterparty of the capability concept is a </a:t>
            </a:r>
            <a:r>
              <a:rPr lang="en-AU" sz="3300" b="1" dirty="0" smtClean="0"/>
              <a:t>legal</a:t>
            </a:r>
            <a:r>
              <a:rPr lang="en-AU" sz="3300" dirty="0" smtClean="0"/>
              <a:t> </a:t>
            </a:r>
            <a:r>
              <a:rPr lang="en-AU" sz="3300" b="1" dirty="0" smtClean="0"/>
              <a:t>liberty (entitlement), not a property right</a:t>
            </a:r>
            <a:r>
              <a:rPr lang="en-AU" sz="3300" dirty="0" smtClean="0"/>
              <a:t>,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AU" sz="3300" dirty="0" smtClean="0"/>
              <a:t>Hence CG must be developed </a:t>
            </a:r>
            <a:r>
              <a:rPr lang="en-AU" sz="3300" b="1" dirty="0" smtClean="0"/>
              <a:t>to protect the stakeholders multiple liberties and permissions </a:t>
            </a:r>
            <a:r>
              <a:rPr lang="en-AU" sz="3300" dirty="0" smtClean="0"/>
              <a:t>to access the firm assets, by means of a combination of permissions, rights and responsibilities,</a:t>
            </a:r>
          </a:p>
          <a:p>
            <a:pPr>
              <a:spcAft>
                <a:spcPts val="1200"/>
              </a:spcAft>
            </a:pPr>
            <a:r>
              <a:rPr lang="en-AU" sz="3300" dirty="0" smtClean="0"/>
              <a:t> and  not so much the </a:t>
            </a:r>
            <a:r>
              <a:rPr lang="en-AU" sz="3300" b="1" dirty="0" smtClean="0"/>
              <a:t>protection of property rights  </a:t>
            </a:r>
            <a:r>
              <a:rPr lang="en-AU" sz="3300" dirty="0" smtClean="0"/>
              <a:t>of a single class of shareholder</a:t>
            </a:r>
          </a:p>
          <a:p>
            <a:pPr>
              <a:spcAft>
                <a:spcPts val="1200"/>
              </a:spcAft>
            </a:pPr>
            <a:r>
              <a:rPr lang="en-AU" sz="3300" dirty="0" smtClean="0"/>
              <a:t>Admittedly  this is a significant change of perspective</a:t>
            </a:r>
            <a:endParaRPr lang="en-AU" sz="33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/>
          </a:bodyPr>
          <a:lstStyle/>
          <a:p>
            <a:r>
              <a:rPr lang="en-US" sz="3200" b="1" cap="all" dirty="0" smtClean="0">
                <a:solidFill>
                  <a:srgbClr val="C00000"/>
                </a:solidFill>
                <a:ea typeface="Calibri"/>
                <a:cs typeface="Times New Roman"/>
              </a:rPr>
              <a:t>1. MARKETS and growing inequalities 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832648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Growing </a:t>
            </a:r>
            <a:r>
              <a:rPr lang="en-US" sz="2800" b="1" dirty="0"/>
              <a:t>inequality</a:t>
            </a:r>
            <a:r>
              <a:rPr lang="en-US" sz="2800" dirty="0"/>
              <a:t> has  occurred  along the last </a:t>
            </a:r>
            <a:r>
              <a:rPr lang="en-US" sz="2800" dirty="0" smtClean="0"/>
              <a:t>40 </a:t>
            </a:r>
            <a:r>
              <a:rPr lang="en-US" sz="2800" dirty="0"/>
              <a:t>years </a:t>
            </a:r>
            <a:r>
              <a:rPr lang="en-US" sz="2800" dirty="0" smtClean="0"/>
              <a:t>, notwithstanding </a:t>
            </a:r>
            <a:r>
              <a:rPr lang="en-US" sz="2800" dirty="0"/>
              <a:t>the important </a:t>
            </a:r>
            <a:r>
              <a:rPr lang="en-US" sz="2800" b="1" dirty="0"/>
              <a:t>re-distribution</a:t>
            </a:r>
            <a:r>
              <a:rPr lang="en-US" sz="2800" dirty="0"/>
              <a:t> effectuated </a:t>
            </a:r>
            <a:r>
              <a:rPr lang="en-US" sz="2800" b="1" dirty="0"/>
              <a:t>through taxation</a:t>
            </a:r>
            <a:r>
              <a:rPr lang="en-US" dirty="0"/>
              <a:t>.</a:t>
            </a:r>
            <a:endParaRPr lang="en-US" sz="12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500" dirty="0"/>
              <a:t>The main </a:t>
            </a:r>
            <a:r>
              <a:rPr lang="en-US" sz="2500" b="1" dirty="0"/>
              <a:t>difference</a:t>
            </a:r>
            <a:r>
              <a:rPr lang="en-US" sz="2500" dirty="0"/>
              <a:t> amongst US/UK and Central and North European countries is the </a:t>
            </a:r>
            <a:r>
              <a:rPr lang="en-US" sz="2500" b="1" dirty="0"/>
              <a:t>redistributive effect of taxation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500" dirty="0"/>
              <a:t>But </a:t>
            </a:r>
            <a:r>
              <a:rPr lang="en-US" sz="2500" b="1" dirty="0"/>
              <a:t>the underling force</a:t>
            </a:r>
            <a:r>
              <a:rPr lang="en-US" sz="2500" dirty="0"/>
              <a:t> pushing toward inequalities are </a:t>
            </a:r>
            <a:r>
              <a:rPr lang="en-US" sz="2500" b="1" dirty="0"/>
              <a:t>primary inequalities</a:t>
            </a:r>
            <a:r>
              <a:rPr lang="en-US" sz="2500" dirty="0"/>
              <a:t> </a:t>
            </a:r>
            <a:r>
              <a:rPr lang="en-US" sz="2500" b="1" dirty="0"/>
              <a:t>in market income</a:t>
            </a:r>
            <a:r>
              <a:rPr lang="en-US" sz="2500" dirty="0"/>
              <a:t> and </a:t>
            </a:r>
            <a:r>
              <a:rPr lang="en-US" sz="2500" b="1" dirty="0"/>
              <a:t>wealth</a:t>
            </a:r>
            <a:r>
              <a:rPr lang="en-US" sz="2500" dirty="0"/>
              <a:t> distribution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500" dirty="0"/>
              <a:t>Only if </a:t>
            </a:r>
            <a:r>
              <a:rPr lang="en-US" sz="2500" b="1" dirty="0"/>
              <a:t>markets income and wealth  </a:t>
            </a:r>
            <a:r>
              <a:rPr lang="en-US" sz="2500" dirty="0"/>
              <a:t>are </a:t>
            </a:r>
            <a:r>
              <a:rPr lang="en-US" sz="2500" b="1" dirty="0"/>
              <a:t>not too unequal</a:t>
            </a:r>
            <a:r>
              <a:rPr lang="en-US" sz="2500" dirty="0"/>
              <a:t>, taxation may play an effective role in keeping  fairness of disposable incomes.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105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Autofit/>
          </a:bodyPr>
          <a:lstStyle/>
          <a:p>
            <a:r>
              <a:rPr lang="en-US" sz="3200" b="1" cap="all" dirty="0">
                <a:solidFill>
                  <a:srgbClr val="C00000"/>
                </a:solidFill>
                <a:ea typeface="Calibri"/>
                <a:cs typeface="Times New Roman"/>
              </a:rPr>
              <a:t>pre- distribution Vs. re- distribution</a:t>
            </a:r>
            <a:endParaRPr lang="en-US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976664"/>
          </a:xfr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In front of growing inequalities occurred in the last </a:t>
            </a:r>
            <a:r>
              <a:rPr lang="en-US" sz="2800" dirty="0" smtClean="0"/>
              <a:t>40 </a:t>
            </a:r>
            <a:r>
              <a:rPr lang="en-US" sz="2800" dirty="0"/>
              <a:t>year in all the developed societies many </a:t>
            </a:r>
            <a:r>
              <a:rPr lang="en-US" sz="2800" dirty="0" smtClean="0"/>
              <a:t> scholar s(i.e. Atkinson </a:t>
            </a:r>
            <a:r>
              <a:rPr lang="en-US" sz="2800" dirty="0"/>
              <a:t>and </a:t>
            </a:r>
            <a:r>
              <a:rPr lang="en-US" sz="2800" dirty="0" err="1"/>
              <a:t>Milanovic</a:t>
            </a:r>
            <a:r>
              <a:rPr lang="en-US" sz="2800" dirty="0"/>
              <a:t>) suggest to </a:t>
            </a:r>
            <a:r>
              <a:rPr lang="en-US" sz="2800" b="1" dirty="0"/>
              <a:t>focus</a:t>
            </a:r>
            <a:r>
              <a:rPr lang="en-US" sz="2800" dirty="0"/>
              <a:t> our attention </a:t>
            </a:r>
            <a:r>
              <a:rPr lang="en-US" sz="2800" b="1" dirty="0" smtClean="0"/>
              <a:t>pre-distribution</a:t>
            </a:r>
            <a:r>
              <a:rPr lang="en-US" sz="2800" dirty="0" smtClean="0"/>
              <a:t>  </a:t>
            </a:r>
            <a:endParaRPr lang="en-US" sz="2800" dirty="0"/>
          </a:p>
          <a:p>
            <a:pPr lvl="0">
              <a:spcBef>
                <a:spcPts val="600"/>
              </a:spcBef>
            </a:pPr>
            <a:r>
              <a:rPr lang="en-US" sz="2600" dirty="0"/>
              <a:t>In order to counteract market incomes they suggest it is necessary to act on </a:t>
            </a:r>
            <a:r>
              <a:rPr lang="en-US" sz="2600" b="1" dirty="0"/>
              <a:t>variables such as</a:t>
            </a:r>
            <a:endParaRPr lang="en-US" sz="2600" dirty="0"/>
          </a:p>
          <a:p>
            <a:pPr lvl="1">
              <a:spcBef>
                <a:spcPts val="600"/>
              </a:spcBef>
            </a:pPr>
            <a:r>
              <a:rPr lang="en-US" sz="2400" dirty="0"/>
              <a:t>good education for all 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more equitable initial endowments of capital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worker bargaining power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600" b="1" dirty="0"/>
              <a:t>BUT maybe a variable is missing: </a:t>
            </a:r>
            <a:r>
              <a:rPr lang="en-US" sz="2600" dirty="0"/>
              <a:t>the effect of </a:t>
            </a:r>
            <a:r>
              <a:rPr lang="en-US" sz="2600" b="1" dirty="0"/>
              <a:t>corporate governance institutions on inequalities 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500" b="1" dirty="0"/>
              <a:t>worker participation / stakeholder VS. shareholder value</a:t>
            </a:r>
            <a:endParaRPr lang="en-US" sz="25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018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/>
          <a:srcRect l="20591" t="8846" r="21759" b="10420"/>
          <a:stretch/>
        </p:blipFill>
        <p:spPr>
          <a:xfrm>
            <a:off x="467545" y="523220"/>
            <a:ext cx="6120679" cy="5874516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899593" y="6228460"/>
            <a:ext cx="5904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Elaboration from </a:t>
            </a:r>
            <a:r>
              <a:rPr lang="en-US" sz="1600" dirty="0" err="1"/>
              <a:t>Milanovic</a:t>
            </a:r>
            <a:r>
              <a:rPr lang="en-US" sz="1600" dirty="0"/>
              <a:t>, </a:t>
            </a:r>
            <a:r>
              <a:rPr lang="en-US" sz="1600" i="1" dirty="0"/>
              <a:t>Global inequality,   </a:t>
            </a:r>
            <a:r>
              <a:rPr lang="en-US" sz="1600" dirty="0"/>
              <a:t>2016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07504" y="0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C00000"/>
                </a:solidFill>
              </a:rPr>
              <a:t>The relation market </a:t>
            </a:r>
            <a:r>
              <a:rPr lang="it-IT" sz="2800" b="1" dirty="0" err="1">
                <a:solidFill>
                  <a:srgbClr val="C00000"/>
                </a:solidFill>
              </a:rPr>
              <a:t>income</a:t>
            </a:r>
            <a:r>
              <a:rPr lang="it-IT" sz="2800" b="1" dirty="0">
                <a:solidFill>
                  <a:srgbClr val="C00000"/>
                </a:solidFill>
              </a:rPr>
              <a:t> </a:t>
            </a:r>
            <a:r>
              <a:rPr lang="it-IT" sz="2800" b="1" dirty="0" err="1">
                <a:solidFill>
                  <a:srgbClr val="C00000"/>
                </a:solidFill>
              </a:rPr>
              <a:t>ineq</a:t>
            </a:r>
            <a:r>
              <a:rPr lang="it-IT" sz="2800" b="1" dirty="0">
                <a:solidFill>
                  <a:srgbClr val="C00000"/>
                </a:solidFill>
              </a:rPr>
              <a:t>./ </a:t>
            </a:r>
            <a:r>
              <a:rPr lang="it-IT" sz="2800" b="1" dirty="0" err="1">
                <a:solidFill>
                  <a:srgbClr val="C00000"/>
                </a:solidFill>
              </a:rPr>
              <a:t>disposable</a:t>
            </a:r>
            <a:r>
              <a:rPr lang="it-IT" sz="2800" b="1" dirty="0">
                <a:solidFill>
                  <a:srgbClr val="C00000"/>
                </a:solidFill>
              </a:rPr>
              <a:t> </a:t>
            </a:r>
            <a:r>
              <a:rPr lang="it-IT" sz="2800" b="1" dirty="0" err="1">
                <a:solidFill>
                  <a:srgbClr val="C00000"/>
                </a:solidFill>
              </a:rPr>
              <a:t>income</a:t>
            </a:r>
            <a:r>
              <a:rPr lang="it-IT" sz="2800" b="1" dirty="0">
                <a:solidFill>
                  <a:srgbClr val="C00000"/>
                </a:solidFill>
              </a:rPr>
              <a:t> </a:t>
            </a:r>
            <a:r>
              <a:rPr lang="it-IT" sz="2800" b="1" dirty="0" err="1">
                <a:solidFill>
                  <a:srgbClr val="C00000"/>
                </a:solidFill>
              </a:rPr>
              <a:t>ineq</a:t>
            </a:r>
            <a:r>
              <a:rPr lang="it-IT" sz="2800" b="1" dirty="0">
                <a:solidFill>
                  <a:srgbClr val="C00000"/>
                </a:solidFill>
              </a:rPr>
              <a:t>.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372200" y="692696"/>
            <a:ext cx="266429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Along the diagonal </a:t>
            </a:r>
            <a:r>
              <a:rPr lang="en-US" sz="2000" dirty="0"/>
              <a:t>blue</a:t>
            </a:r>
            <a:r>
              <a:rPr lang="en-US" sz="2000" b="1" dirty="0"/>
              <a:t> </a:t>
            </a:r>
            <a:r>
              <a:rPr lang="en-US" sz="2000" dirty="0"/>
              <a:t>countries with post taxes  </a:t>
            </a:r>
            <a:r>
              <a:rPr lang="en-US" sz="2000" dirty="0" err="1"/>
              <a:t>ineq</a:t>
            </a:r>
            <a:r>
              <a:rPr lang="en-US" sz="2000" dirty="0"/>
              <a:t>. = market </a:t>
            </a:r>
            <a:r>
              <a:rPr lang="en-US" sz="2000" dirty="0" err="1"/>
              <a:t>ineq</a:t>
            </a:r>
            <a:r>
              <a:rPr lang="en-US" sz="200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2000" b="1" dirty="0"/>
              <a:t>On the right </a:t>
            </a:r>
            <a:r>
              <a:rPr lang="en-US" sz="2000" dirty="0"/>
              <a:t>countries with higher market </a:t>
            </a:r>
            <a:r>
              <a:rPr lang="en-US" sz="2000" dirty="0" err="1"/>
              <a:t>ineq</a:t>
            </a:r>
            <a:r>
              <a:rPr lang="en-US" sz="2000" dirty="0"/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b="1" dirty="0"/>
              <a:t>Red countries </a:t>
            </a:r>
            <a:r>
              <a:rPr lang="en-US" sz="2000" dirty="0"/>
              <a:t>have high post taxes </a:t>
            </a:r>
            <a:r>
              <a:rPr lang="en-US" sz="2000" dirty="0" err="1"/>
              <a:t>ineq</a:t>
            </a:r>
            <a:r>
              <a:rPr lang="en-US" sz="2000" dirty="0"/>
              <a:t>.  </a:t>
            </a:r>
            <a:r>
              <a:rPr lang="en-US" sz="2000" b="1" dirty="0"/>
              <a:t>Green countries </a:t>
            </a:r>
            <a:r>
              <a:rPr lang="en-US" sz="2000" dirty="0"/>
              <a:t>have lower post taxes </a:t>
            </a:r>
            <a:r>
              <a:rPr lang="en-US" sz="2000" dirty="0" err="1"/>
              <a:t>ineq</a:t>
            </a:r>
            <a:r>
              <a:rPr lang="it-IT" dirty="0"/>
              <a:t>.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6012160" y="6309320"/>
            <a:ext cx="1944216" cy="4121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770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Autofit/>
          </a:bodyPr>
          <a:lstStyle/>
          <a:p>
            <a:pPr lvl="0"/>
            <a:r>
              <a:rPr lang="en-US" sz="3600" b="1" dirty="0">
                <a:solidFill>
                  <a:srgbClr val="C00000"/>
                </a:solidFill>
                <a:ea typeface="Calibri"/>
                <a:cs typeface="Times New Roman"/>
              </a:rPr>
              <a:t>Three pattern seem to emerge</a:t>
            </a:r>
            <a:br>
              <a:rPr lang="en-US" sz="3600" b="1" dirty="0">
                <a:solidFill>
                  <a:srgbClr val="C00000"/>
                </a:solidFill>
                <a:ea typeface="Calibri"/>
                <a:cs typeface="Times New Roman"/>
              </a:rPr>
            </a:br>
            <a:endParaRPr lang="en-US" sz="3600" b="1" cap="all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686800" cy="5976664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3600" b="1" dirty="0">
                <a:effectLst/>
                <a:ea typeface="Calibri"/>
                <a:cs typeface="Times New Roman"/>
              </a:rPr>
              <a:t>The “shareholder value” pattern</a:t>
            </a:r>
            <a:r>
              <a:rPr lang="en-US" sz="3600" dirty="0">
                <a:effectLst/>
                <a:ea typeface="Calibri"/>
                <a:cs typeface="Times New Roman"/>
              </a:rPr>
              <a:t>: very large market income inequality, too strong to be mitigated by taxes (after  new liberal reforms: US, UK, also  Italy?)  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3600" dirty="0">
                <a:effectLst/>
                <a:ea typeface="Calibri"/>
                <a:cs typeface="Times New Roman"/>
              </a:rPr>
              <a:t> </a:t>
            </a:r>
            <a:r>
              <a:rPr lang="en-US" sz="3600" b="1" dirty="0">
                <a:effectLst/>
                <a:ea typeface="Calibri"/>
                <a:cs typeface="Times New Roman"/>
              </a:rPr>
              <a:t>Center/North Europe pattern</a:t>
            </a:r>
            <a:r>
              <a:rPr lang="en-US" sz="3600" dirty="0">
                <a:effectLst/>
                <a:ea typeface="Calibri"/>
                <a:cs typeface="Times New Roman"/>
              </a:rPr>
              <a:t>:  redistribution counts a lot, but also market income inequality </a:t>
            </a:r>
            <a:r>
              <a:rPr lang="en-US" sz="3600" b="1" dirty="0">
                <a:effectLst/>
                <a:ea typeface="Calibri"/>
                <a:cs typeface="Times New Roman"/>
              </a:rPr>
              <a:t>is lower </a:t>
            </a:r>
            <a:r>
              <a:rPr lang="en-US" sz="3600" dirty="0">
                <a:effectLst/>
                <a:ea typeface="Calibri"/>
                <a:cs typeface="Times New Roman"/>
              </a:rPr>
              <a:t>than in the countries adopting the  shareholder Anglo-Saxon model.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en-US" sz="3300" dirty="0">
                <a:ea typeface="Calibri"/>
                <a:cs typeface="Times New Roman"/>
              </a:rPr>
              <a:t>countries with </a:t>
            </a:r>
            <a:r>
              <a:rPr lang="en-US" sz="3300" b="1" i="1" dirty="0" smtClean="0">
                <a:ea typeface="Calibri"/>
                <a:cs typeface="Times New Roman"/>
              </a:rPr>
              <a:t>a </a:t>
            </a:r>
            <a:r>
              <a:rPr lang="en-US" sz="3300" dirty="0" smtClean="0">
                <a:ea typeface="Calibri"/>
                <a:cs typeface="Times New Roman"/>
              </a:rPr>
              <a:t>traditions </a:t>
            </a:r>
            <a:r>
              <a:rPr lang="en-US" sz="3300" b="1" dirty="0" smtClean="0">
                <a:ea typeface="Calibri"/>
                <a:cs typeface="Times New Roman"/>
              </a:rPr>
              <a:t>of </a:t>
            </a:r>
            <a:r>
              <a:rPr lang="en-US" sz="3300" b="1" i="1" dirty="0" smtClean="0">
                <a:ea typeface="Calibri"/>
                <a:cs typeface="Times New Roman"/>
              </a:rPr>
              <a:t>worker </a:t>
            </a:r>
            <a:r>
              <a:rPr lang="en-US" sz="3300" b="1" i="1" dirty="0">
                <a:ea typeface="Calibri"/>
                <a:cs typeface="Times New Roman"/>
              </a:rPr>
              <a:t>participation</a:t>
            </a:r>
            <a:r>
              <a:rPr lang="en-US" sz="3300" dirty="0">
                <a:ea typeface="Calibri"/>
                <a:cs typeface="Times New Roman"/>
              </a:rPr>
              <a:t> </a:t>
            </a:r>
            <a:r>
              <a:rPr lang="en-US" sz="3300" dirty="0" smtClean="0">
                <a:ea typeface="Calibri"/>
                <a:cs typeface="Times New Roman"/>
              </a:rPr>
              <a:t> like as </a:t>
            </a:r>
            <a:r>
              <a:rPr lang="en-US" sz="3300" dirty="0" err="1" smtClean="0">
                <a:ea typeface="Calibri"/>
                <a:cs typeface="Times New Roman"/>
              </a:rPr>
              <a:t>mittsbestimuung</a:t>
            </a:r>
            <a:r>
              <a:rPr lang="en-US" sz="3300" dirty="0" smtClean="0">
                <a:ea typeface="Calibri"/>
                <a:cs typeface="Times New Roman"/>
              </a:rPr>
              <a:t> (SVN</a:t>
            </a:r>
            <a:r>
              <a:rPr lang="en-US" sz="3300" dirty="0">
                <a:ea typeface="Calibri"/>
                <a:cs typeface="Times New Roman"/>
              </a:rPr>
              <a:t>, SWE, NDL, AUS, NOR, DNK) have all </a:t>
            </a:r>
            <a:r>
              <a:rPr lang="en-US" sz="3300" b="1" dirty="0">
                <a:ea typeface="Calibri"/>
                <a:cs typeface="Times New Roman"/>
              </a:rPr>
              <a:t>lower market inequality</a:t>
            </a:r>
            <a:r>
              <a:rPr lang="en-US" sz="3300" dirty="0">
                <a:ea typeface="Calibri"/>
                <a:cs typeface="Times New Roman"/>
              </a:rPr>
              <a:t> than USA and UK (also </a:t>
            </a:r>
            <a:r>
              <a:rPr lang="en-US" sz="3300" dirty="0" smtClean="0">
                <a:ea typeface="Calibri"/>
                <a:cs typeface="Times New Roman"/>
              </a:rPr>
              <a:t>Italy)</a:t>
            </a:r>
            <a:endParaRPr lang="en-US" sz="3300" dirty="0">
              <a:ea typeface="Calibri"/>
              <a:cs typeface="Times New Roman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−"/>
            </a:pPr>
            <a:r>
              <a:rPr lang="en-US" sz="3300" b="1" dirty="0">
                <a:ea typeface="Calibri"/>
                <a:cs typeface="Times New Roman"/>
              </a:rPr>
              <a:t>DEU</a:t>
            </a:r>
            <a:r>
              <a:rPr lang="en-US" sz="3300" dirty="0">
                <a:ea typeface="Calibri"/>
                <a:cs typeface="Times New Roman"/>
              </a:rPr>
              <a:t>  is  the </a:t>
            </a:r>
            <a:r>
              <a:rPr lang="en-US" sz="3300" b="1" dirty="0">
                <a:ea typeface="Calibri"/>
                <a:cs typeface="Times New Roman"/>
              </a:rPr>
              <a:t>outlier</a:t>
            </a:r>
            <a:r>
              <a:rPr lang="en-US" sz="3300" dirty="0">
                <a:ea typeface="Calibri"/>
                <a:cs typeface="Times New Roman"/>
              </a:rPr>
              <a:t> </a:t>
            </a:r>
            <a:r>
              <a:rPr lang="en-US" sz="3100" dirty="0">
                <a:ea typeface="Calibri"/>
                <a:cs typeface="Times New Roman"/>
              </a:rPr>
              <a:t>(</a:t>
            </a:r>
            <a:r>
              <a:rPr lang="en-US" sz="4600" b="1" dirty="0">
                <a:solidFill>
                  <a:srgbClr val="C00000"/>
                </a:solidFill>
                <a:ea typeface="Calibri"/>
                <a:cs typeface="Times New Roman"/>
              </a:rPr>
              <a:t>why</a:t>
            </a:r>
            <a:r>
              <a:rPr lang="en-US" sz="4600" b="1" dirty="0" smtClean="0">
                <a:solidFill>
                  <a:srgbClr val="C00000"/>
                </a:solidFill>
                <a:ea typeface="Calibri"/>
                <a:cs typeface="Times New Roman"/>
              </a:rPr>
              <a:t>?</a:t>
            </a:r>
            <a:r>
              <a:rPr lang="en-US" sz="3100" dirty="0">
                <a:ea typeface="Calibri"/>
                <a:cs typeface="Times New Roman"/>
              </a:rPr>
              <a:t> </a:t>
            </a:r>
            <a:r>
              <a:rPr lang="en-US" sz="3100" b="1" dirty="0" smtClean="0">
                <a:ea typeface="Calibri"/>
                <a:cs typeface="Times New Roman"/>
              </a:rPr>
              <a:t>A failure in German reunification? )</a:t>
            </a:r>
            <a:endParaRPr lang="en-US" sz="3100" b="1" dirty="0">
              <a:ea typeface="Calibri"/>
              <a:cs typeface="Times New Roman"/>
            </a:endParaRP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b="1" dirty="0">
                <a:effectLst/>
                <a:ea typeface="Calibri"/>
                <a:cs typeface="Times New Roman"/>
              </a:rPr>
              <a:t>c</a:t>
            </a:r>
            <a:r>
              <a:rPr lang="en-US" sz="3400" b="1" dirty="0">
                <a:effectLst/>
                <a:ea typeface="Calibri"/>
                <a:cs typeface="Times New Roman"/>
              </a:rPr>
              <a:t>) </a:t>
            </a:r>
            <a:r>
              <a:rPr lang="en-US" sz="3600" b="1" dirty="0">
                <a:effectLst/>
                <a:ea typeface="Calibri"/>
                <a:cs typeface="Times New Roman"/>
              </a:rPr>
              <a:t>Asiatic capitalism</a:t>
            </a:r>
            <a:r>
              <a:rPr lang="en-US" sz="3400" dirty="0">
                <a:effectLst/>
                <a:ea typeface="Calibri"/>
                <a:cs typeface="Times New Roman"/>
              </a:rPr>
              <a:t>: much </a:t>
            </a:r>
            <a:r>
              <a:rPr lang="en-US" sz="3400" b="1" dirty="0">
                <a:effectLst/>
                <a:ea typeface="Calibri"/>
                <a:cs typeface="Times New Roman"/>
              </a:rPr>
              <a:t>less</a:t>
            </a:r>
            <a:r>
              <a:rPr lang="en-US" sz="3400" dirty="0">
                <a:effectLst/>
                <a:ea typeface="Calibri"/>
                <a:cs typeface="Times New Roman"/>
              </a:rPr>
              <a:t> market income inequality; market and disposable income inequality (after taxes) are </a:t>
            </a:r>
            <a:r>
              <a:rPr lang="en-US" sz="3400" b="1" dirty="0">
                <a:effectLst/>
                <a:ea typeface="Calibri"/>
                <a:cs typeface="Times New Roman"/>
              </a:rPr>
              <a:t>nearly the same</a:t>
            </a:r>
            <a:r>
              <a:rPr lang="en-US" sz="3400" dirty="0">
                <a:effectLst/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"/>
            </a:pPr>
            <a:r>
              <a:rPr lang="en-US" sz="3600" b="1" dirty="0">
                <a:solidFill>
                  <a:srgbClr val="C00000"/>
                </a:solidFill>
                <a:ea typeface="Calibri"/>
                <a:cs typeface="Times New Roman"/>
              </a:rPr>
              <a:t>was there pre-distribution better implemented?</a:t>
            </a:r>
            <a:endParaRPr lang="en-US" sz="1200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10EC8-1222-4943-A60F-38A432CE8D2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018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6023</TotalTime>
  <Words>3833</Words>
  <Application>Microsoft Office PowerPoint</Application>
  <PresentationFormat>Presentazione su schermo (4:3)</PresentationFormat>
  <Paragraphs>303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41</vt:i4>
      </vt:variant>
    </vt:vector>
  </HeadingPairs>
  <TitlesOfParts>
    <vt:vector size="42" baseType="lpstr">
      <vt:lpstr>Tema di Office</vt:lpstr>
      <vt:lpstr> INEQUALITIES, THE IDEA OF JUSTICE and the foundation of corporate governance  </vt:lpstr>
      <vt:lpstr>Four statements on the relation between justice and corporate governance </vt:lpstr>
      <vt:lpstr>Four statements (2) </vt:lpstr>
      <vt:lpstr>Four statements (3)  </vt:lpstr>
      <vt:lpstr>Four statements (4)  </vt:lpstr>
      <vt:lpstr>1. MARKETS and growing inequalities </vt:lpstr>
      <vt:lpstr>pre- distribution Vs. re- distribution</vt:lpstr>
      <vt:lpstr>Diapositiva 8</vt:lpstr>
      <vt:lpstr>Three pattern seem to emerge </vt:lpstr>
      <vt:lpstr>Explaining the Japanese case (aoki) </vt:lpstr>
      <vt:lpstr>Explaining the Japanese case: Effects on inequality </vt:lpstr>
      <vt:lpstr>Summing up to this point</vt:lpstr>
      <vt:lpstr>2. How more egalitarian CG institutions could emerge ?</vt:lpstr>
      <vt:lpstr>Emergence of institutions</vt:lpstr>
      <vt:lpstr>Diapositiva 15</vt:lpstr>
      <vt:lpstr>Inner circle and inputs coming from outside </vt:lpstr>
      <vt:lpstr>shared mental models</vt:lpstr>
      <vt:lpstr>Social contracts</vt:lpstr>
      <vt:lpstr> let focus  ON The Emergence of  the socially responsible (or sustainable) corp.   and its   multi-stakeholder cg model </vt:lpstr>
      <vt:lpstr>continues</vt:lpstr>
      <vt:lpstr>4. How does the Multi-stakeholder  GC model derives FROM the social contract?</vt:lpstr>
      <vt:lpstr>How the Multi-stakeholder  CG model derives FROM the social contract?</vt:lpstr>
      <vt:lpstr>1st: The micro-social contract of the firm</vt:lpstr>
      <vt:lpstr>2nd:  Constitutional and  post-constitutional contracts in GC </vt:lpstr>
      <vt:lpstr>Constitutional and  post-constitutional contracts in GC </vt:lpstr>
      <vt:lpstr>3rd: selection of an equilibrium constitution From the “state of nature ” </vt:lpstr>
      <vt:lpstr>3rd: . selection of an equilibrium constitution From the “state of nature” </vt:lpstr>
      <vt:lpstr>4th CG takes a place in the theory of justice </vt:lpstr>
      <vt:lpstr>CG rules, a matter of justice </vt:lpstr>
      <vt:lpstr>4. Going beyond traditional views: Sen's capability approach  and CG </vt:lpstr>
      <vt:lpstr>Basics: Functionings and capabilities</vt:lpstr>
      <vt:lpstr>Analyzing Capabilities  (skills and entitlements)</vt:lpstr>
      <vt:lpstr>Analyzing entitlements  by means of fundamental legal notions  (Wesley newcomb Hohfeld. Foundamental legal conceptions 1917 ) </vt:lpstr>
      <vt:lpstr>Analyzing entitlements by means of fundamental legal notions</vt:lpstr>
      <vt:lpstr>Hohfeldian liberties VS property rights </vt:lpstr>
      <vt:lpstr>Hohfeldian liberty VS property rights </vt:lpstr>
      <vt:lpstr>The basic idea of the connection between the capability approach and the analysis of jural relations</vt:lpstr>
      <vt:lpstr>Legal Notions applied to capabilities </vt:lpstr>
      <vt:lpstr>Workers’ entitlements in the CG domain</vt:lpstr>
      <vt:lpstr>What about ownership of the firm?</vt:lpstr>
      <vt:lpstr>democratic equality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Sacconi, Lorenzo</dc:creator>
  <cp:lastModifiedBy>HP</cp:lastModifiedBy>
  <cp:revision>171</cp:revision>
  <cp:lastPrinted>2018-09-12T13:09:26Z</cp:lastPrinted>
  <dcterms:created xsi:type="dcterms:W3CDTF">2018-07-02T08:31:24Z</dcterms:created>
  <dcterms:modified xsi:type="dcterms:W3CDTF">2022-10-31T09:41:41Z</dcterms:modified>
</cp:coreProperties>
</file>